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6" r:id="rId4"/>
  </p:sldMasterIdLst>
  <p:notesMasterIdLst>
    <p:notesMasterId r:id="rId37"/>
  </p:notesMasterIdLst>
  <p:handoutMasterIdLst>
    <p:handoutMasterId r:id="rId38"/>
  </p:handoutMasterIdLst>
  <p:sldIdLst>
    <p:sldId id="257" r:id="rId5"/>
    <p:sldId id="581" r:id="rId6"/>
    <p:sldId id="3531" r:id="rId7"/>
    <p:sldId id="3532" r:id="rId8"/>
    <p:sldId id="3534" r:id="rId9"/>
    <p:sldId id="3536" r:id="rId10"/>
    <p:sldId id="3537" r:id="rId11"/>
    <p:sldId id="3463" r:id="rId12"/>
    <p:sldId id="3539" r:id="rId13"/>
    <p:sldId id="3544" r:id="rId14"/>
    <p:sldId id="3487" r:id="rId15"/>
    <p:sldId id="3464" r:id="rId16"/>
    <p:sldId id="3540" r:id="rId17"/>
    <p:sldId id="3545" r:id="rId18"/>
    <p:sldId id="3488" r:id="rId19"/>
    <p:sldId id="3484" r:id="rId20"/>
    <p:sldId id="3541" r:id="rId21"/>
    <p:sldId id="3546" r:id="rId22"/>
    <p:sldId id="3490" r:id="rId23"/>
    <p:sldId id="3467" r:id="rId24"/>
    <p:sldId id="3543" r:id="rId25"/>
    <p:sldId id="3516" r:id="rId26"/>
    <p:sldId id="3522" r:id="rId27"/>
    <p:sldId id="3518" r:id="rId28"/>
    <p:sldId id="3519" r:id="rId29"/>
    <p:sldId id="3485" r:id="rId30"/>
    <p:sldId id="3453" r:id="rId31"/>
    <p:sldId id="3552" r:id="rId32"/>
    <p:sldId id="3551" r:id="rId33"/>
    <p:sldId id="3550" r:id="rId34"/>
    <p:sldId id="3549" r:id="rId35"/>
    <p:sldId id="354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s" id="{3D4EADA3-77C4-4C03-9248-0030818FA2CF}">
          <p14:sldIdLst>
            <p14:sldId id="257"/>
            <p14:sldId id="581"/>
            <p14:sldId id="3531"/>
            <p14:sldId id="3532"/>
            <p14:sldId id="3534"/>
            <p14:sldId id="3536"/>
            <p14:sldId id="3537"/>
            <p14:sldId id="3463"/>
            <p14:sldId id="3539"/>
            <p14:sldId id="3544"/>
            <p14:sldId id="3487"/>
            <p14:sldId id="3464"/>
            <p14:sldId id="3540"/>
            <p14:sldId id="3545"/>
            <p14:sldId id="3488"/>
            <p14:sldId id="3484"/>
            <p14:sldId id="3541"/>
            <p14:sldId id="3546"/>
            <p14:sldId id="3490"/>
            <p14:sldId id="3467"/>
            <p14:sldId id="3543"/>
            <p14:sldId id="3516"/>
            <p14:sldId id="3522"/>
            <p14:sldId id="3518"/>
            <p14:sldId id="3519"/>
            <p14:sldId id="3485"/>
            <p14:sldId id="3453"/>
            <p14:sldId id="3552"/>
            <p14:sldId id="3551"/>
            <p14:sldId id="3550"/>
            <p14:sldId id="3549"/>
            <p14:sldId id="354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9F255F-8045-C548-F5B8-FAE8CE9DA329}" name="Nate Janega" initials="NJ" userId="S::NJanega@carollo.com::9c4f767e-f1e0-4eb1-9639-d70ed68be410" providerId="AD"/>
  <p188:author id="{A9F7A972-7EA6-3222-6D85-EBF3106CB367}" name="Anna Malakian" initials="AM" userId="S::AMalakian@carollo.com::9adc9f7a-3852-4c3f-a2bd-7e3cf5253936" providerId="AD"/>
  <p188:author id="{81B3C695-39C1-DCFA-1479-BC6EE69030EC}" name="amccurdy@carollo.com" initials="am" userId="S::urn:spo:guest#amccurdy@carollo.com::" providerId="AD"/>
  <p188:author id="{90C2F797-7CE7-BDC1-69A4-76CAC718528D}" name="Sam Reifsnyder" initials="SR" userId="S::SReifsnyder@carollo.com::4fb422fe-5cd2-4c83-9216-a776dfc6a89c" providerId="AD"/>
  <p188:author id="{E8DD94A7-90FD-07BC-CA77-0B70B9F8C18B}" name="Allie McCurdy" initials="AM" userId="S::AMcCurdy@carollo.com::75654b14-3c7a-4808-9aeb-727a043171b9" providerId="AD"/>
  <p188:author id="{F36880D9-65F2-7C20-31D3-9063CAFD8706}" name="Bernardo Castro" initials="BC" userId="S::PBCastro@carollo.com::6122a6f9-00a4-4b94-87d0-b65a9b15eb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F4F4F"/>
    <a:srgbClr val="4D4D4D"/>
    <a:srgbClr val="393939"/>
    <a:srgbClr val="C00000"/>
    <a:srgbClr val="FF9933"/>
    <a:srgbClr val="FFFF99"/>
    <a:srgbClr val="808080"/>
    <a:srgbClr val="E4D6BA"/>
    <a:srgbClr val="CBC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041F6A-2DE9-4C68-931E-5CB2956DDEB7}" v="1" dt="2026-09-18T23:30:04.9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Reifsnyder" userId="4fb422fe-5cd2-4c83-9216-a776dfc6a89c" providerId="ADAL" clId="{00BA5CA4-F7CC-4CCD-A379-0CEA246F3218}"/>
    <pc:docChg chg="undo custSel modSld">
      <pc:chgData name="Sam Reifsnyder" userId="4fb422fe-5cd2-4c83-9216-a776dfc6a89c" providerId="ADAL" clId="{00BA5CA4-F7CC-4CCD-A379-0CEA246F3218}" dt="2026-09-18T23:30:43.495" v="25" actId="20577"/>
      <pc:docMkLst>
        <pc:docMk/>
      </pc:docMkLst>
      <pc:sldChg chg="modSp mod">
        <pc:chgData name="Sam Reifsnyder" userId="4fb422fe-5cd2-4c83-9216-a776dfc6a89c" providerId="ADAL" clId="{00BA5CA4-F7CC-4CCD-A379-0CEA246F3218}" dt="2026-09-18T23:27:17.696" v="2" actId="20577"/>
        <pc:sldMkLst>
          <pc:docMk/>
          <pc:sldMk cId="200146180" sldId="3516"/>
        </pc:sldMkLst>
        <pc:graphicFrameChg chg="modGraphic">
          <ac:chgData name="Sam Reifsnyder" userId="4fb422fe-5cd2-4c83-9216-a776dfc6a89c" providerId="ADAL" clId="{00BA5CA4-F7CC-4CCD-A379-0CEA246F3218}" dt="2026-09-18T23:27:17.696" v="2" actId="20577"/>
          <ac:graphicFrameMkLst>
            <pc:docMk/>
            <pc:sldMk cId="200146180" sldId="3516"/>
            <ac:graphicFrameMk id="4" creationId="{B096F28C-8A7A-34AD-5C2D-589009A87516}"/>
          </ac:graphicFrameMkLst>
        </pc:graphicFrameChg>
      </pc:sldChg>
      <pc:sldChg chg="modSp mod">
        <pc:chgData name="Sam Reifsnyder" userId="4fb422fe-5cd2-4c83-9216-a776dfc6a89c" providerId="ADAL" clId="{00BA5CA4-F7CC-4CCD-A379-0CEA246F3218}" dt="2026-09-18T23:30:43.495" v="25" actId="20577"/>
        <pc:sldMkLst>
          <pc:docMk/>
          <pc:sldMk cId="539668459" sldId="3543"/>
        </pc:sldMkLst>
        <pc:spChg chg="mod">
          <ac:chgData name="Sam Reifsnyder" userId="4fb422fe-5cd2-4c83-9216-a776dfc6a89c" providerId="ADAL" clId="{00BA5CA4-F7CC-4CCD-A379-0CEA246F3218}" dt="2026-09-18T23:30:43.495" v="25" actId="20577"/>
          <ac:spMkLst>
            <pc:docMk/>
            <pc:sldMk cId="539668459" sldId="3543"/>
            <ac:spMk id="3" creationId="{A82B293B-3540-B804-8EFE-073384FDAF73}"/>
          </ac:spMkLst>
        </pc:spChg>
        <pc:spChg chg="mod">
          <ac:chgData name="Sam Reifsnyder" userId="4fb422fe-5cd2-4c83-9216-a776dfc6a89c" providerId="ADAL" clId="{00BA5CA4-F7CC-4CCD-A379-0CEA246F3218}" dt="2026-09-18T23:30:11.892" v="11" actId="20577"/>
          <ac:spMkLst>
            <pc:docMk/>
            <pc:sldMk cId="539668459" sldId="3543"/>
            <ac:spMk id="4" creationId="{1A0456C8-56C7-C347-8DE7-406D2A16C64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w_working\carollo_200000\d0704878\Mendocino_CA%20-%20Costing%20with%20NPV%20Calc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30892436175725"/>
          <c:y val="9.4057343447021463E-2"/>
          <c:w val="0.85780665647372611"/>
          <c:h val="0.68985747878951875"/>
        </c:manualLayout>
      </c:layout>
      <c:barChart>
        <c:barDir val="col"/>
        <c:grouping val="stacked"/>
        <c:varyColors val="0"/>
        <c:ser>
          <c:idx val="1"/>
          <c:order val="0"/>
          <c:tx>
            <c:v>O&amp;M Costs</c:v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numFmt formatCode="&quot;$&quot;#,##0.0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'Presentation Tables'!$B$4:$B$6</c:f>
              <c:strCache>
                <c:ptCount val="3"/>
                <c:pt idx="0">
                  <c:v>Alternative 1: Rehab and Operational Continuity</c:v>
                </c:pt>
                <c:pt idx="1">
                  <c:v>Alternative 2: Rehab and Optimized Modern Configuration</c:v>
                </c:pt>
                <c:pt idx="2">
                  <c:v>Alternative 3: Rehab and High-Quality Effluent for Reuse</c:v>
                </c:pt>
              </c:strCache>
              <c:extLst/>
            </c:strRef>
          </c:cat>
          <c:val>
            <c:numRef>
              <c:f>'Presentation Tables'!$D$4:$D$6</c:f>
              <c:numCache>
                <c:formatCode>"$"#,##0_);[Red]\("$"#,##0\)</c:formatCode>
                <c:ptCount val="3"/>
                <c:pt idx="0">
                  <c:v>10497000</c:v>
                </c:pt>
                <c:pt idx="1">
                  <c:v>10456000</c:v>
                </c:pt>
                <c:pt idx="2">
                  <c:v>11141000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330A-4FD3-B624-EE95BE8806DD}"/>
            </c:ext>
          </c:extLst>
        </c:ser>
        <c:ser>
          <c:idx val="0"/>
          <c:order val="1"/>
          <c:tx>
            <c:v>Capital Cost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numFmt formatCode="&quot;$&quot;#,##0.000" sourceLinked="0"/>
            <c:spPr>
              <a:noFill/>
              <a:ln>
                <a:noFill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'Presentation Tables'!$B$4:$B$6</c:f>
              <c:strCache>
                <c:ptCount val="3"/>
                <c:pt idx="0">
                  <c:v>Alternative 1: Rehab and Operational Continuity</c:v>
                </c:pt>
                <c:pt idx="1">
                  <c:v>Alternative 2: Rehab and Optimized Modern Configuration</c:v>
                </c:pt>
                <c:pt idx="2">
                  <c:v>Alternative 3: Rehab and High-Quality Effluent for Reuse</c:v>
                </c:pt>
              </c:strCache>
              <c:extLst/>
            </c:strRef>
          </c:cat>
          <c:val>
            <c:numRef>
              <c:f>'Presentation Tables'!$C$4:$C$6</c:f>
              <c:numCache>
                <c:formatCode>_("$"* #,##0_);_("$"* \(#,##0\);_("$"* "-"_);_(@_)</c:formatCode>
                <c:ptCount val="3"/>
                <c:pt idx="0">
                  <c:v>27188000</c:v>
                </c:pt>
                <c:pt idx="1">
                  <c:v>36268000</c:v>
                </c:pt>
                <c:pt idx="2">
                  <c:v>34668000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330A-4FD3-B624-EE95BE8806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0855920"/>
        <c:axId val="910861320"/>
      </c:barChart>
      <c:catAx>
        <c:axId val="91085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0861320"/>
        <c:crosses val="autoZero"/>
        <c:auto val="1"/>
        <c:lblAlgn val="ctr"/>
        <c:lblOffset val="100"/>
        <c:noMultiLvlLbl val="0"/>
      </c:catAx>
      <c:valAx>
        <c:axId val="91086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0855920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7D538A-E137-4E85-B73C-76F5197130EB}" type="doc">
      <dgm:prSet loTypeId="urn:microsoft.com/office/officeart/2005/8/layout/b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B28B2167-046F-46AB-9D9E-3F904FBF9CCD}">
      <dgm:prSet phldrT="[Text]" phldr="0"/>
      <dgm:spPr/>
      <dgm:t>
        <a:bodyPr/>
        <a:lstStyle/>
        <a:p>
          <a:r>
            <a:rPr lang="en-US"/>
            <a:t>Alternative </a:t>
          </a:r>
        </a:p>
      </dgm:t>
    </dgm:pt>
    <dgm:pt modelId="{0811C2EE-DCDE-4607-BD19-AE825137600D}" type="parTrans" cxnId="{CF4F8B9A-AB60-4A1C-A5E1-828BCA155A7A}">
      <dgm:prSet/>
      <dgm:spPr/>
      <dgm:t>
        <a:bodyPr/>
        <a:lstStyle/>
        <a:p>
          <a:endParaRPr lang="en-US"/>
        </a:p>
      </dgm:t>
    </dgm:pt>
    <dgm:pt modelId="{FA4B6912-9E83-41B1-80F3-55217D23FFEB}" type="sibTrans" cxnId="{CF4F8B9A-AB60-4A1C-A5E1-828BCA155A7A}">
      <dgm:prSet/>
      <dgm:spPr/>
      <dgm:t>
        <a:bodyPr/>
        <a:lstStyle/>
        <a:p>
          <a:endParaRPr lang="en-US"/>
        </a:p>
      </dgm:t>
    </dgm:pt>
    <dgm:pt modelId="{CB64D2B2-16C3-485E-933C-791BF67FBC32}">
      <dgm:prSet phldrT="[Text]" phldr="0"/>
      <dgm:spPr/>
      <dgm:t>
        <a:bodyPr/>
        <a:lstStyle/>
        <a:p>
          <a:r>
            <a:rPr lang="en-US"/>
            <a:t>Alternative</a:t>
          </a:r>
        </a:p>
      </dgm:t>
    </dgm:pt>
    <dgm:pt modelId="{44B70770-8FE3-4A53-824A-6BF8F1B3F04D}" type="parTrans" cxnId="{55317D7F-4773-4ED5-9C18-38790FC5E2EF}">
      <dgm:prSet/>
      <dgm:spPr/>
      <dgm:t>
        <a:bodyPr/>
        <a:lstStyle/>
        <a:p>
          <a:endParaRPr lang="en-US"/>
        </a:p>
      </dgm:t>
    </dgm:pt>
    <dgm:pt modelId="{6FDE42B7-DFF2-41AE-91FF-E4C15C55470B}" type="sibTrans" cxnId="{55317D7F-4773-4ED5-9C18-38790FC5E2EF}">
      <dgm:prSet/>
      <dgm:spPr/>
      <dgm:t>
        <a:bodyPr/>
        <a:lstStyle/>
        <a:p>
          <a:endParaRPr lang="en-US"/>
        </a:p>
      </dgm:t>
    </dgm:pt>
    <dgm:pt modelId="{F3BA4ABC-D678-4A11-93C5-E110A3506C36}">
      <dgm:prSet phldrT="[Text]" phldr="0"/>
      <dgm:spPr/>
      <dgm:t>
        <a:bodyPr/>
        <a:lstStyle/>
        <a:p>
          <a:r>
            <a:rPr lang="en-US"/>
            <a:t>Alternative</a:t>
          </a:r>
        </a:p>
      </dgm:t>
    </dgm:pt>
    <dgm:pt modelId="{4724A640-8C73-4D9C-A87B-57BF113E3AE5}" type="parTrans" cxnId="{073E4744-4F96-42EE-BC70-C70C79E84395}">
      <dgm:prSet/>
      <dgm:spPr/>
      <dgm:t>
        <a:bodyPr/>
        <a:lstStyle/>
        <a:p>
          <a:endParaRPr lang="en-US"/>
        </a:p>
      </dgm:t>
    </dgm:pt>
    <dgm:pt modelId="{DAC961F7-3C80-42C2-9C3E-034CAEBEFFF8}" type="sibTrans" cxnId="{073E4744-4F96-42EE-BC70-C70C79E84395}">
      <dgm:prSet/>
      <dgm:spPr/>
      <dgm:t>
        <a:bodyPr/>
        <a:lstStyle/>
        <a:p>
          <a:endParaRPr lang="en-US"/>
        </a:p>
      </dgm:t>
    </dgm:pt>
    <dgm:pt modelId="{5615174D-A00F-44AA-B288-FD2600D5FB33}" type="pres">
      <dgm:prSet presAssocID="{3B7D538A-E137-4E85-B73C-76F5197130EB}" presName="diagram" presStyleCnt="0">
        <dgm:presLayoutVars>
          <dgm:dir/>
          <dgm:animLvl val="lvl"/>
          <dgm:resizeHandles val="exact"/>
        </dgm:presLayoutVars>
      </dgm:prSet>
      <dgm:spPr/>
    </dgm:pt>
    <dgm:pt modelId="{EDEE19A7-6F50-498E-AB71-91EF9C0A6D69}" type="pres">
      <dgm:prSet presAssocID="{B28B2167-046F-46AB-9D9E-3F904FBF9CCD}" presName="compNode" presStyleCnt="0"/>
      <dgm:spPr/>
    </dgm:pt>
    <dgm:pt modelId="{C59A2794-8F89-4605-8496-D1FBCBD932FD}" type="pres">
      <dgm:prSet presAssocID="{B28B2167-046F-46AB-9D9E-3F904FBF9CCD}" presName="childRect" presStyleLbl="bgAcc1" presStyleIdx="0" presStyleCnt="3">
        <dgm:presLayoutVars>
          <dgm:bulletEnabled val="1"/>
        </dgm:presLayoutVars>
      </dgm:prSet>
      <dgm:spPr>
        <a:solidFill>
          <a:schemeClr val="bg1">
            <a:alpha val="30000"/>
          </a:schemeClr>
        </a:solidFill>
      </dgm:spPr>
    </dgm:pt>
    <dgm:pt modelId="{4F65BDB1-BB90-4E48-9683-DC4E84C57714}" type="pres">
      <dgm:prSet presAssocID="{B28B2167-046F-46AB-9D9E-3F904FBF9CC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2940B08-A4FF-4CBF-8D93-5EAF1A37226A}" type="pres">
      <dgm:prSet presAssocID="{B28B2167-046F-46AB-9D9E-3F904FBF9CCD}" presName="parentRect" presStyleLbl="alignNode1" presStyleIdx="0" presStyleCnt="3"/>
      <dgm:spPr/>
    </dgm:pt>
    <dgm:pt modelId="{17C1F91A-9EBB-419B-8BEF-B7B18B732498}" type="pres">
      <dgm:prSet presAssocID="{B28B2167-046F-46AB-9D9E-3F904FBF9CCD}" presName="adorn" presStyleLbl="fgAccFollowNode1" presStyleIdx="0" presStyleCnt="3"/>
      <dgm:spPr>
        <a:blipFill dpi="0" rotWithShape="1">
          <a:blip xmlns:r="http://schemas.openxmlformats.org/officeDocument/2006/relationships">
            <a:alphaModFix/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1 with solid fill"/>
        </a:ext>
      </dgm:extLst>
    </dgm:pt>
    <dgm:pt modelId="{3BADBC29-7AF6-4B29-BCF0-309A944E1C2E}" type="pres">
      <dgm:prSet presAssocID="{FA4B6912-9E83-41B1-80F3-55217D23FFEB}" presName="sibTrans" presStyleLbl="sibTrans2D1" presStyleIdx="0" presStyleCnt="0"/>
      <dgm:spPr/>
    </dgm:pt>
    <dgm:pt modelId="{7E61EF26-1AD0-4CB2-936B-6C0C8BB6CA5B}" type="pres">
      <dgm:prSet presAssocID="{CB64D2B2-16C3-485E-933C-791BF67FBC32}" presName="compNode" presStyleCnt="0"/>
      <dgm:spPr/>
    </dgm:pt>
    <dgm:pt modelId="{5F07DB12-1201-429A-AB1E-2BD9305A0F59}" type="pres">
      <dgm:prSet presAssocID="{CB64D2B2-16C3-485E-933C-791BF67FBC32}" presName="childRect" presStyleLbl="bgAcc1" presStyleIdx="1" presStyleCnt="3">
        <dgm:presLayoutVars>
          <dgm:bulletEnabled val="1"/>
        </dgm:presLayoutVars>
      </dgm:prSet>
      <dgm:spPr>
        <a:solidFill>
          <a:schemeClr val="lt1">
            <a:hueOff val="0"/>
            <a:satOff val="0"/>
            <a:lumOff val="0"/>
            <a:alpha val="30000"/>
          </a:schemeClr>
        </a:solidFill>
      </dgm:spPr>
    </dgm:pt>
    <dgm:pt modelId="{EB803C67-061C-455E-AB58-F2FC7F8D6249}" type="pres">
      <dgm:prSet presAssocID="{CB64D2B2-16C3-485E-933C-791BF67FBC3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58DB163-5024-4595-8792-7FA5A3981C18}" type="pres">
      <dgm:prSet presAssocID="{CB64D2B2-16C3-485E-933C-791BF67FBC32}" presName="parentRect" presStyleLbl="alignNode1" presStyleIdx="1" presStyleCnt="3"/>
      <dgm:spPr/>
    </dgm:pt>
    <dgm:pt modelId="{5C22C16B-C07B-42C9-8CC5-C9C4A6890231}" type="pres">
      <dgm:prSet presAssocID="{CB64D2B2-16C3-485E-933C-791BF67FBC32}" presName="adorn" presStyleLbl="fgAccFollow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with solid fill"/>
        </a:ext>
      </dgm:extLst>
    </dgm:pt>
    <dgm:pt modelId="{B923D45B-0A52-40DE-928A-5FB7CF193AD9}" type="pres">
      <dgm:prSet presAssocID="{6FDE42B7-DFF2-41AE-91FF-E4C15C55470B}" presName="sibTrans" presStyleLbl="sibTrans2D1" presStyleIdx="0" presStyleCnt="0"/>
      <dgm:spPr/>
    </dgm:pt>
    <dgm:pt modelId="{FF09BEFF-22C3-4BB4-A231-568447233C44}" type="pres">
      <dgm:prSet presAssocID="{F3BA4ABC-D678-4A11-93C5-E110A3506C36}" presName="compNode" presStyleCnt="0"/>
      <dgm:spPr/>
    </dgm:pt>
    <dgm:pt modelId="{F02C38E9-C753-4513-9374-888DB6B15705}" type="pres">
      <dgm:prSet presAssocID="{F3BA4ABC-D678-4A11-93C5-E110A3506C36}" presName="childRect" presStyleLbl="bgAcc1" presStyleIdx="2" presStyleCnt="3">
        <dgm:presLayoutVars>
          <dgm:bulletEnabled val="1"/>
        </dgm:presLayoutVars>
      </dgm:prSet>
      <dgm:spPr>
        <a:solidFill>
          <a:schemeClr val="lt1">
            <a:hueOff val="0"/>
            <a:satOff val="0"/>
            <a:lumOff val="0"/>
            <a:alpha val="30000"/>
          </a:schemeClr>
        </a:solidFill>
      </dgm:spPr>
    </dgm:pt>
    <dgm:pt modelId="{C2DEA948-A876-4384-9247-6BDD274B95B7}" type="pres">
      <dgm:prSet presAssocID="{F3BA4ABC-D678-4A11-93C5-E110A3506C3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3FDE194-1CBB-4120-B2E1-B960553EE63A}" type="pres">
      <dgm:prSet presAssocID="{F3BA4ABC-D678-4A11-93C5-E110A3506C36}" presName="parentRect" presStyleLbl="alignNode1" presStyleIdx="2" presStyleCnt="3"/>
      <dgm:spPr/>
    </dgm:pt>
    <dgm:pt modelId="{7CE6524C-FFBB-4369-96E1-40039BFBE8F9}" type="pres">
      <dgm:prSet presAssocID="{F3BA4ABC-D678-4A11-93C5-E110A3506C36}" presName="adorn" presStyleLbl="fgAccFollow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3 with solid fill"/>
        </a:ext>
      </dgm:extLst>
    </dgm:pt>
  </dgm:ptLst>
  <dgm:cxnLst>
    <dgm:cxn modelId="{2FF88013-F197-4E03-B264-469783933520}" type="presOf" srcId="{B28B2167-046F-46AB-9D9E-3F904FBF9CCD}" destId="{4F65BDB1-BB90-4E48-9683-DC4E84C57714}" srcOrd="0" destOrd="0" presId="urn:microsoft.com/office/officeart/2005/8/layout/bList2"/>
    <dgm:cxn modelId="{7AAD9F17-5E2E-46DC-A01D-F46F250D92E4}" type="presOf" srcId="{CB64D2B2-16C3-485E-933C-791BF67FBC32}" destId="{558DB163-5024-4595-8792-7FA5A3981C18}" srcOrd="1" destOrd="0" presId="urn:microsoft.com/office/officeart/2005/8/layout/bList2"/>
    <dgm:cxn modelId="{879D5F18-C792-4E3E-94A1-6CE5FDD1BD66}" type="presOf" srcId="{3B7D538A-E137-4E85-B73C-76F5197130EB}" destId="{5615174D-A00F-44AA-B288-FD2600D5FB33}" srcOrd="0" destOrd="0" presId="urn:microsoft.com/office/officeart/2005/8/layout/bList2"/>
    <dgm:cxn modelId="{073E4744-4F96-42EE-BC70-C70C79E84395}" srcId="{3B7D538A-E137-4E85-B73C-76F5197130EB}" destId="{F3BA4ABC-D678-4A11-93C5-E110A3506C36}" srcOrd="2" destOrd="0" parTransId="{4724A640-8C73-4D9C-A87B-57BF113E3AE5}" sibTransId="{DAC961F7-3C80-42C2-9C3E-034CAEBEFFF8}"/>
    <dgm:cxn modelId="{3E855846-3EEF-4E09-867E-79F34F1F06FC}" type="presOf" srcId="{F3BA4ABC-D678-4A11-93C5-E110A3506C36}" destId="{23FDE194-1CBB-4120-B2E1-B960553EE63A}" srcOrd="1" destOrd="0" presId="urn:microsoft.com/office/officeart/2005/8/layout/bList2"/>
    <dgm:cxn modelId="{4D999B7A-C7EB-41C1-B456-1C1B31E2E27F}" type="presOf" srcId="{6FDE42B7-DFF2-41AE-91FF-E4C15C55470B}" destId="{B923D45B-0A52-40DE-928A-5FB7CF193AD9}" srcOrd="0" destOrd="0" presId="urn:microsoft.com/office/officeart/2005/8/layout/bList2"/>
    <dgm:cxn modelId="{55317D7F-4773-4ED5-9C18-38790FC5E2EF}" srcId="{3B7D538A-E137-4E85-B73C-76F5197130EB}" destId="{CB64D2B2-16C3-485E-933C-791BF67FBC32}" srcOrd="1" destOrd="0" parTransId="{44B70770-8FE3-4A53-824A-6BF8F1B3F04D}" sibTransId="{6FDE42B7-DFF2-41AE-91FF-E4C15C55470B}"/>
    <dgm:cxn modelId="{F53CD282-56A9-47B4-9336-F1AEAF4BAEF8}" type="presOf" srcId="{F3BA4ABC-D678-4A11-93C5-E110A3506C36}" destId="{C2DEA948-A876-4384-9247-6BDD274B95B7}" srcOrd="0" destOrd="0" presId="urn:microsoft.com/office/officeart/2005/8/layout/bList2"/>
    <dgm:cxn modelId="{CF4F8B9A-AB60-4A1C-A5E1-828BCA155A7A}" srcId="{3B7D538A-E137-4E85-B73C-76F5197130EB}" destId="{B28B2167-046F-46AB-9D9E-3F904FBF9CCD}" srcOrd="0" destOrd="0" parTransId="{0811C2EE-DCDE-4607-BD19-AE825137600D}" sibTransId="{FA4B6912-9E83-41B1-80F3-55217D23FFEB}"/>
    <dgm:cxn modelId="{4EA249A5-A481-47AA-BD62-8C917B9A3F84}" type="presOf" srcId="{CB64D2B2-16C3-485E-933C-791BF67FBC32}" destId="{EB803C67-061C-455E-AB58-F2FC7F8D6249}" srcOrd="0" destOrd="0" presId="urn:microsoft.com/office/officeart/2005/8/layout/bList2"/>
    <dgm:cxn modelId="{4C408FBA-310B-483E-99E5-FBB861B60D91}" type="presOf" srcId="{FA4B6912-9E83-41B1-80F3-55217D23FFEB}" destId="{3BADBC29-7AF6-4B29-BCF0-309A944E1C2E}" srcOrd="0" destOrd="0" presId="urn:microsoft.com/office/officeart/2005/8/layout/bList2"/>
    <dgm:cxn modelId="{9ADA5CC5-9074-454C-9DE7-2C2054546E4C}" type="presOf" srcId="{B28B2167-046F-46AB-9D9E-3F904FBF9CCD}" destId="{42940B08-A4FF-4CBF-8D93-5EAF1A37226A}" srcOrd="1" destOrd="0" presId="urn:microsoft.com/office/officeart/2005/8/layout/bList2"/>
    <dgm:cxn modelId="{EF872909-BCB4-4BBE-8A93-8463948F6D8D}" type="presParOf" srcId="{5615174D-A00F-44AA-B288-FD2600D5FB33}" destId="{EDEE19A7-6F50-498E-AB71-91EF9C0A6D69}" srcOrd="0" destOrd="0" presId="urn:microsoft.com/office/officeart/2005/8/layout/bList2"/>
    <dgm:cxn modelId="{88003916-0651-487E-ADB2-6EDEF6159A8E}" type="presParOf" srcId="{EDEE19A7-6F50-498E-AB71-91EF9C0A6D69}" destId="{C59A2794-8F89-4605-8496-D1FBCBD932FD}" srcOrd="0" destOrd="0" presId="urn:microsoft.com/office/officeart/2005/8/layout/bList2"/>
    <dgm:cxn modelId="{D510014A-D061-475C-A4A3-3569E78F29DB}" type="presParOf" srcId="{EDEE19A7-6F50-498E-AB71-91EF9C0A6D69}" destId="{4F65BDB1-BB90-4E48-9683-DC4E84C57714}" srcOrd="1" destOrd="0" presId="urn:microsoft.com/office/officeart/2005/8/layout/bList2"/>
    <dgm:cxn modelId="{B9CFFE93-DE6A-4936-A62D-A018FF19B2A9}" type="presParOf" srcId="{EDEE19A7-6F50-498E-AB71-91EF9C0A6D69}" destId="{42940B08-A4FF-4CBF-8D93-5EAF1A37226A}" srcOrd="2" destOrd="0" presId="urn:microsoft.com/office/officeart/2005/8/layout/bList2"/>
    <dgm:cxn modelId="{3A5F3D5A-001B-4758-A2CE-9E282857775B}" type="presParOf" srcId="{EDEE19A7-6F50-498E-AB71-91EF9C0A6D69}" destId="{17C1F91A-9EBB-419B-8BEF-B7B18B732498}" srcOrd="3" destOrd="0" presId="urn:microsoft.com/office/officeart/2005/8/layout/bList2"/>
    <dgm:cxn modelId="{56196066-F46E-470D-9C1E-02226BCD205C}" type="presParOf" srcId="{5615174D-A00F-44AA-B288-FD2600D5FB33}" destId="{3BADBC29-7AF6-4B29-BCF0-309A944E1C2E}" srcOrd="1" destOrd="0" presId="urn:microsoft.com/office/officeart/2005/8/layout/bList2"/>
    <dgm:cxn modelId="{5FD688BD-B8C9-450A-855C-AA1925682BC8}" type="presParOf" srcId="{5615174D-A00F-44AA-B288-FD2600D5FB33}" destId="{7E61EF26-1AD0-4CB2-936B-6C0C8BB6CA5B}" srcOrd="2" destOrd="0" presId="urn:microsoft.com/office/officeart/2005/8/layout/bList2"/>
    <dgm:cxn modelId="{2307468A-08FC-419B-AFAF-11B932EF6753}" type="presParOf" srcId="{7E61EF26-1AD0-4CB2-936B-6C0C8BB6CA5B}" destId="{5F07DB12-1201-429A-AB1E-2BD9305A0F59}" srcOrd="0" destOrd="0" presId="urn:microsoft.com/office/officeart/2005/8/layout/bList2"/>
    <dgm:cxn modelId="{6545EAFF-162C-43AB-973B-00A719313193}" type="presParOf" srcId="{7E61EF26-1AD0-4CB2-936B-6C0C8BB6CA5B}" destId="{EB803C67-061C-455E-AB58-F2FC7F8D6249}" srcOrd="1" destOrd="0" presId="urn:microsoft.com/office/officeart/2005/8/layout/bList2"/>
    <dgm:cxn modelId="{0AFA64FF-7FB9-4AC1-A391-8AC04D683224}" type="presParOf" srcId="{7E61EF26-1AD0-4CB2-936B-6C0C8BB6CA5B}" destId="{558DB163-5024-4595-8792-7FA5A3981C18}" srcOrd="2" destOrd="0" presId="urn:microsoft.com/office/officeart/2005/8/layout/bList2"/>
    <dgm:cxn modelId="{93B88336-6C33-4166-A75D-8D5B0D72EB81}" type="presParOf" srcId="{7E61EF26-1AD0-4CB2-936B-6C0C8BB6CA5B}" destId="{5C22C16B-C07B-42C9-8CC5-C9C4A6890231}" srcOrd="3" destOrd="0" presId="urn:microsoft.com/office/officeart/2005/8/layout/bList2"/>
    <dgm:cxn modelId="{0050487E-0961-4201-A901-ADBFC3F056EF}" type="presParOf" srcId="{5615174D-A00F-44AA-B288-FD2600D5FB33}" destId="{B923D45B-0A52-40DE-928A-5FB7CF193AD9}" srcOrd="3" destOrd="0" presId="urn:microsoft.com/office/officeart/2005/8/layout/bList2"/>
    <dgm:cxn modelId="{EDD27D10-5F98-4DBD-939F-598C7CAFA5FB}" type="presParOf" srcId="{5615174D-A00F-44AA-B288-FD2600D5FB33}" destId="{FF09BEFF-22C3-4BB4-A231-568447233C44}" srcOrd="4" destOrd="0" presId="urn:microsoft.com/office/officeart/2005/8/layout/bList2"/>
    <dgm:cxn modelId="{BD99038B-47F0-4AA9-84B8-0E94AB3D51A7}" type="presParOf" srcId="{FF09BEFF-22C3-4BB4-A231-568447233C44}" destId="{F02C38E9-C753-4513-9374-888DB6B15705}" srcOrd="0" destOrd="0" presId="urn:microsoft.com/office/officeart/2005/8/layout/bList2"/>
    <dgm:cxn modelId="{BF92CEB4-D58B-43E1-8E09-2E9ED45E327F}" type="presParOf" srcId="{FF09BEFF-22C3-4BB4-A231-568447233C44}" destId="{C2DEA948-A876-4384-9247-6BDD274B95B7}" srcOrd="1" destOrd="0" presId="urn:microsoft.com/office/officeart/2005/8/layout/bList2"/>
    <dgm:cxn modelId="{8321D99B-4E08-4C66-9084-18EC4D17EEC2}" type="presParOf" srcId="{FF09BEFF-22C3-4BB4-A231-568447233C44}" destId="{23FDE194-1CBB-4120-B2E1-B960553EE63A}" srcOrd="2" destOrd="0" presId="urn:microsoft.com/office/officeart/2005/8/layout/bList2"/>
    <dgm:cxn modelId="{776187FF-4C38-4046-9488-6D05B52365F6}" type="presParOf" srcId="{FF09BEFF-22C3-4BB4-A231-568447233C44}" destId="{7CE6524C-FFBB-4369-96E1-40039BFBE8F9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9A2794-8F89-4605-8496-D1FBCBD932FD}">
      <dsp:nvSpPr>
        <dsp:cNvPr id="0" name=""/>
        <dsp:cNvSpPr/>
      </dsp:nvSpPr>
      <dsp:spPr>
        <a:xfrm>
          <a:off x="7638" y="816499"/>
          <a:ext cx="3299158" cy="2462752"/>
        </a:xfrm>
        <a:prstGeom prst="round2SameRect">
          <a:avLst>
            <a:gd name="adj1" fmla="val 8000"/>
            <a:gd name="adj2" fmla="val 0"/>
          </a:avLst>
        </a:prstGeom>
        <a:solidFill>
          <a:schemeClr val="bg1">
            <a:alpha val="3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940B08-A4FF-4CBF-8D93-5EAF1A37226A}">
      <dsp:nvSpPr>
        <dsp:cNvPr id="0" name=""/>
        <dsp:cNvSpPr/>
      </dsp:nvSpPr>
      <dsp:spPr>
        <a:xfrm>
          <a:off x="7638" y="3279251"/>
          <a:ext cx="3299158" cy="10589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44450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Alternative </a:t>
          </a:r>
        </a:p>
      </dsp:txBody>
      <dsp:txXfrm>
        <a:off x="7638" y="3279251"/>
        <a:ext cx="2323351" cy="1058983"/>
      </dsp:txXfrm>
    </dsp:sp>
    <dsp:sp modelId="{17C1F91A-9EBB-419B-8BEF-B7B18B732498}">
      <dsp:nvSpPr>
        <dsp:cNvPr id="0" name=""/>
        <dsp:cNvSpPr/>
      </dsp:nvSpPr>
      <dsp:spPr>
        <a:xfrm>
          <a:off x="2424317" y="3447461"/>
          <a:ext cx="1154705" cy="1154705"/>
        </a:xfrm>
        <a:prstGeom prst="ellipse">
          <a:avLst/>
        </a:prstGeom>
        <a:blipFill dpi="0" rotWithShape="1">
          <a:blip xmlns:r="http://schemas.openxmlformats.org/officeDocument/2006/relationships">
            <a:alphaModFix/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07DB12-1201-429A-AB1E-2BD9305A0F59}">
      <dsp:nvSpPr>
        <dsp:cNvPr id="0" name=""/>
        <dsp:cNvSpPr/>
      </dsp:nvSpPr>
      <dsp:spPr>
        <a:xfrm>
          <a:off x="3865094" y="816499"/>
          <a:ext cx="3299158" cy="246275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hueOff val="0"/>
            <a:satOff val="0"/>
            <a:lumOff val="0"/>
            <a:alpha val="3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8DB163-5024-4595-8792-7FA5A3981C18}">
      <dsp:nvSpPr>
        <dsp:cNvPr id="0" name=""/>
        <dsp:cNvSpPr/>
      </dsp:nvSpPr>
      <dsp:spPr>
        <a:xfrm>
          <a:off x="3865094" y="3279251"/>
          <a:ext cx="3299158" cy="10589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44450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Alternative</a:t>
          </a:r>
        </a:p>
      </dsp:txBody>
      <dsp:txXfrm>
        <a:off x="3865094" y="3279251"/>
        <a:ext cx="2323351" cy="1058983"/>
      </dsp:txXfrm>
    </dsp:sp>
    <dsp:sp modelId="{5C22C16B-C07B-42C9-8CC5-C9C4A6890231}">
      <dsp:nvSpPr>
        <dsp:cNvPr id="0" name=""/>
        <dsp:cNvSpPr/>
      </dsp:nvSpPr>
      <dsp:spPr>
        <a:xfrm>
          <a:off x="6281773" y="3447461"/>
          <a:ext cx="1154705" cy="115470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C38E9-C753-4513-9374-888DB6B15705}">
      <dsp:nvSpPr>
        <dsp:cNvPr id="0" name=""/>
        <dsp:cNvSpPr/>
      </dsp:nvSpPr>
      <dsp:spPr>
        <a:xfrm>
          <a:off x="7722549" y="816499"/>
          <a:ext cx="3299158" cy="2462752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hueOff val="0"/>
            <a:satOff val="0"/>
            <a:lumOff val="0"/>
            <a:alpha val="3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DE194-1CBB-4120-B2E1-B960553EE63A}">
      <dsp:nvSpPr>
        <dsp:cNvPr id="0" name=""/>
        <dsp:cNvSpPr/>
      </dsp:nvSpPr>
      <dsp:spPr>
        <a:xfrm>
          <a:off x="7722549" y="3279251"/>
          <a:ext cx="3299158" cy="10589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44450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Alternative</a:t>
          </a:r>
        </a:p>
      </dsp:txBody>
      <dsp:txXfrm>
        <a:off x="7722549" y="3279251"/>
        <a:ext cx="2323351" cy="1058983"/>
      </dsp:txXfrm>
    </dsp:sp>
    <dsp:sp modelId="{7CE6524C-FFBB-4369-96E1-40039BFBE8F9}">
      <dsp:nvSpPr>
        <dsp:cNvPr id="0" name=""/>
        <dsp:cNvSpPr/>
      </dsp:nvSpPr>
      <dsp:spPr>
        <a:xfrm>
          <a:off x="10139228" y="3447461"/>
          <a:ext cx="1154705" cy="115470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B9F914-0512-263E-B371-36CF1BFD13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E8288-D1BE-141D-CD9B-942DD434ED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C32F7-21C5-49F7-9E12-F0A91CBE46F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B948AA-C508-D49B-A5C7-4ADE34231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736D5-C661-3C62-0451-19961F32D1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198B6-6487-4C21-B32C-A482D455A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39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0B8DC-17F2-4785-90BD-A65C4DBD276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0B174-361E-4797-9078-EE6058F2C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60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896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90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8926E-DCFC-4632-27AA-4057BA59F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38FBE1-0427-6CD1-077B-9DA8F5042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FFA53-19C2-CB31-8D07-6C3ABB879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0B3DC-F703-1469-5362-CCC315F969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88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68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77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84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B65AF-838A-2214-55A6-450DB8AA8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756655-48B6-0781-0405-D55E0E6A1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E1BEC5-ED2C-E510-6D2E-C89105FD2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E2409-7143-9378-4D89-F3C23F42EE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56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8F944-F933-9436-0DFC-2CEC27F97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05A71E-754C-0397-A8AA-C4CDDB0C70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10B22B-9429-BC0A-9379-24FD1FC2F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Overflow pond size based on peak day wet weather flows (PWWF)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D85E0E-1033-10EE-E598-6B7406051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27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99E06-54CC-5AB0-2F76-4C33C835F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98737-8BAE-B322-D06F-380624760F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0C7130-A092-4A86-4233-7020B41C1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49C7D-52FA-6B7F-0B4F-C1027F9BAA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51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6AAEE-5F77-BA51-BC32-738F133FC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4B9E0-E292-13EE-5310-193FE2338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A37B48-C701-119D-1B07-DD3480F54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1481D-C5ED-30B4-BFA4-ADA714FDD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73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62C32-2A48-4FC5-848D-CFC1AFD9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61" y="1051378"/>
            <a:ext cx="5120640" cy="2266636"/>
          </a:xfrm>
        </p:spPr>
        <p:txBody>
          <a:bodyPr wrap="square" anchor="b">
            <a:normAutofit/>
          </a:bodyPr>
          <a:lstStyle>
            <a:lvl1pPr>
              <a:lnSpc>
                <a:spcPct val="9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DA72D9-0DF5-49E1-B74F-15A8F616C9E3}"/>
              </a:ext>
            </a:extLst>
          </p:cNvPr>
          <p:cNvSpPr/>
          <p:nvPr/>
        </p:nvSpPr>
        <p:spPr>
          <a:xfrm rot="5400000">
            <a:off x="5932277" y="-459038"/>
            <a:ext cx="32744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C82F9D-A7BE-4633-9E99-5E51EBC97ECF}"/>
              </a:ext>
            </a:extLst>
          </p:cNvPr>
          <p:cNvCxnSpPr>
            <a:cxnSpLocks/>
          </p:cNvCxnSpPr>
          <p:nvPr/>
        </p:nvCxnSpPr>
        <p:spPr>
          <a:xfrm>
            <a:off x="660062" y="3444248"/>
            <a:ext cx="364495" cy="0"/>
          </a:xfrm>
          <a:prstGeom prst="line">
            <a:avLst/>
          </a:prstGeom>
          <a:ln w="22225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C17D56FF-AB56-4B68-9051-A50DAC6C18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1493" y="6187980"/>
            <a:ext cx="1649879" cy="257652"/>
          </a:xfrm>
          <a:prstGeom prst="rect">
            <a:avLst/>
          </a:prstGeom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332ED912-6964-4443-998B-0E4AD1E564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062" y="4323371"/>
            <a:ext cx="4124043" cy="400110"/>
          </a:xfrm>
        </p:spPr>
        <p:txBody>
          <a:bodyPr lIns="0" anchor="t" anchorCtr="0">
            <a:spAutoFit/>
          </a:bodyPr>
          <a:lstStyle>
            <a:lvl1pPr marL="0" indent="0">
              <a:buNone/>
              <a:defRPr sz="200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903FF926-E34B-4AC9-B7FE-08011285E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062" y="3775445"/>
            <a:ext cx="4124043" cy="461665"/>
          </a:xfrm>
        </p:spPr>
        <p:txBody>
          <a:bodyPr lIns="0" anchor="b" anchorCtr="0">
            <a:spAutoFit/>
          </a:bodyPr>
          <a:lstStyle>
            <a:lvl1pPr marL="0" indent="0">
              <a:buNone/>
              <a:defRPr sz="2400">
                <a:solidFill>
                  <a:srgbClr val="003CB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844634D7-8BD3-4A56-92E4-68B24B961A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062" y="193772"/>
            <a:ext cx="3072801" cy="646331"/>
          </a:xfrm>
        </p:spPr>
        <p:txBody>
          <a:bodyPr lIns="0"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4320" indent="0">
              <a:buNone/>
              <a:defRPr/>
            </a:lvl2pPr>
            <a:lvl3pPr marL="502920" indent="0">
              <a:buNone/>
              <a:defRPr/>
            </a:lvl3pPr>
            <a:lvl4pPr marL="822960" indent="0">
              <a:buNone/>
              <a:defRPr/>
            </a:lvl4pPr>
            <a:lvl5pPr marL="1097280" indent="0">
              <a:buNone/>
              <a:defRPr/>
            </a:lvl5pPr>
          </a:lstStyle>
          <a:p>
            <a:pPr lvl="0"/>
            <a:r>
              <a:rPr lang="en-US"/>
              <a:t>Prepared for</a:t>
            </a:r>
            <a:br>
              <a:rPr lang="en-US"/>
            </a:br>
            <a:r>
              <a:rPr lang="en-US"/>
              <a:t>Client Name here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DADCA6B2-16E0-464F-A824-E5F528D8D1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190671" y="1"/>
            <a:ext cx="7010855" cy="6872143"/>
          </a:xfrm>
          <a:custGeom>
            <a:avLst/>
            <a:gdLst>
              <a:gd name="connsiteX0" fmla="*/ 1700452 w 7010855"/>
              <a:gd name="connsiteY0" fmla="*/ 0 h 6872143"/>
              <a:gd name="connsiteX1" fmla="*/ 7010855 w 7010855"/>
              <a:gd name="connsiteY1" fmla="*/ 0 h 6872143"/>
              <a:gd name="connsiteX2" fmla="*/ 7010855 w 7010855"/>
              <a:gd name="connsiteY2" fmla="*/ 6872143 h 6872143"/>
              <a:gd name="connsiteX3" fmla="*/ 1526227 w 7010855"/>
              <a:gd name="connsiteY3" fmla="*/ 6872143 h 6872143"/>
              <a:gd name="connsiteX4" fmla="*/ 1465384 w 7010855"/>
              <a:gd name="connsiteY4" fmla="*/ 6819440 h 6872143"/>
              <a:gd name="connsiteX5" fmla="*/ 0 w 7010855"/>
              <a:gd name="connsiteY5" fmla="*/ 3508606 h 6872143"/>
              <a:gd name="connsiteX6" fmla="*/ 1627677 w 7010855"/>
              <a:gd name="connsiteY6" fmla="*/ 57190 h 687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0855" h="6872143">
                <a:moveTo>
                  <a:pt x="1700452" y="0"/>
                </a:moveTo>
                <a:lnTo>
                  <a:pt x="7010855" y="0"/>
                </a:lnTo>
                <a:lnTo>
                  <a:pt x="7010855" y="6872143"/>
                </a:lnTo>
                <a:lnTo>
                  <a:pt x="1526227" y="6872143"/>
                </a:lnTo>
                <a:lnTo>
                  <a:pt x="1465384" y="6819440"/>
                </a:lnTo>
                <a:cubicBezTo>
                  <a:pt x="565168" y="6001244"/>
                  <a:pt x="0" y="4820926"/>
                  <a:pt x="0" y="3508606"/>
                </a:cubicBezTo>
                <a:cubicBezTo>
                  <a:pt x="0" y="2119091"/>
                  <a:pt x="633614" y="877564"/>
                  <a:pt x="1627677" y="5719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F41AB1-AF66-4B19-89C7-AC206CF1B022}"/>
              </a:ext>
            </a:extLst>
          </p:cNvPr>
          <p:cNvSpPr/>
          <p:nvPr userDrawn="1"/>
        </p:nvSpPr>
        <p:spPr>
          <a:xfrm rot="5400000">
            <a:off x="5932277" y="-459038"/>
            <a:ext cx="32744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35ACAE8-0F48-4D79-A27B-5AD3EA48D76B}"/>
              </a:ext>
            </a:extLst>
          </p:cNvPr>
          <p:cNvCxnSpPr>
            <a:cxnSpLocks/>
          </p:cNvCxnSpPr>
          <p:nvPr userDrawn="1"/>
        </p:nvCxnSpPr>
        <p:spPr>
          <a:xfrm>
            <a:off x="660062" y="3444248"/>
            <a:ext cx="364495" cy="0"/>
          </a:xfrm>
          <a:prstGeom prst="line">
            <a:avLst/>
          </a:prstGeom>
          <a:ln w="22225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C11E038D-AFEF-42CF-B57C-09D879FE27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1493" y="6187980"/>
            <a:ext cx="1649879" cy="257652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A22EBBF1-45E3-4873-8624-72B6BA572D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062" y="5479175"/>
            <a:ext cx="4124043" cy="327447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1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n-US"/>
              <a:t>INTERVIEW / DATE (Optional)</a:t>
            </a:r>
          </a:p>
        </p:txBody>
      </p:sp>
    </p:spTree>
    <p:extLst>
      <p:ext uri="{BB962C8B-B14F-4D97-AF65-F5344CB8AC3E}">
        <p14:creationId xmlns:p14="http://schemas.microsoft.com/office/powerpoint/2010/main" val="389160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4AED0BE-B9E5-45C3-B65A-C1EE969DDE6C}"/>
              </a:ext>
            </a:extLst>
          </p:cNvPr>
          <p:cNvSpPr/>
          <p:nvPr userDrawn="1"/>
        </p:nvSpPr>
        <p:spPr>
          <a:xfrm rot="5400000">
            <a:off x="3197907" y="-3197907"/>
            <a:ext cx="579618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DEFB1D9-080D-4CAE-BD31-0BE5E1CFA0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" r="2660" b="32010"/>
          <a:stretch/>
        </p:blipFill>
        <p:spPr>
          <a:xfrm>
            <a:off x="4526" y="2794572"/>
            <a:ext cx="12187476" cy="300161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4FD2786-7629-47F7-8ED1-27767A654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5" y="6187980"/>
            <a:ext cx="1649879" cy="257652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0762E366-115B-4EC0-AA7B-63936F68CE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062" y="6165251"/>
            <a:ext cx="4124043" cy="327447"/>
          </a:xfrm>
          <a:noFill/>
        </p:spPr>
        <p:txBody>
          <a:bodyPr lIns="0" anchor="ctr" anchorCtr="0">
            <a:noAutofit/>
          </a:bodyPr>
          <a:lstStyle>
            <a:lvl1pPr marL="0" indent="0">
              <a:buNone/>
              <a:defRPr sz="150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n-US"/>
              <a:t>INTERVIEW | DATE (Optional)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9EED5500-D3A6-4C59-BF17-8EE9FC6145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062" y="4426001"/>
            <a:ext cx="4124043" cy="400110"/>
          </a:xfrm>
        </p:spPr>
        <p:txBody>
          <a:bodyPr lIns="0" anchor="t" anchorCtr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6C3950E6-E5C8-4D3C-860C-B8344AD81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062" y="3826760"/>
            <a:ext cx="4124043" cy="461665"/>
          </a:xfrm>
        </p:spPr>
        <p:txBody>
          <a:bodyPr lIns="0" anchor="b" anchorCtr="0">
            <a:sp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088364A-A26F-427E-8622-70B3B536BE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062" y="297284"/>
            <a:ext cx="3072801" cy="646331"/>
          </a:xfrm>
        </p:spPr>
        <p:txBody>
          <a:bodyPr lIns="0"/>
          <a:lstStyle>
            <a:lvl1pPr marL="0" indent="0">
              <a:buNone/>
              <a:defRPr sz="18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274320" indent="0">
              <a:buNone/>
              <a:defRPr/>
            </a:lvl2pPr>
            <a:lvl3pPr marL="502920" indent="0">
              <a:buNone/>
              <a:defRPr/>
            </a:lvl3pPr>
            <a:lvl4pPr marL="822960" indent="0">
              <a:buNone/>
              <a:defRPr/>
            </a:lvl4pPr>
            <a:lvl5pPr marL="1097280" indent="0">
              <a:buNone/>
              <a:defRPr/>
            </a:lvl5pPr>
          </a:lstStyle>
          <a:p>
            <a:pPr lvl="0"/>
            <a:r>
              <a:rPr lang="en-US"/>
              <a:t>Prepared for</a:t>
            </a:r>
            <a:br>
              <a:rPr lang="en-US"/>
            </a:br>
            <a:r>
              <a:rPr lang="en-US"/>
              <a:t>Client Name here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578D07-5795-446C-8D4A-B9808DBD4A16}"/>
              </a:ext>
            </a:extLst>
          </p:cNvPr>
          <p:cNvCxnSpPr>
            <a:cxnSpLocks/>
          </p:cNvCxnSpPr>
          <p:nvPr/>
        </p:nvCxnSpPr>
        <p:spPr>
          <a:xfrm>
            <a:off x="660062" y="3387433"/>
            <a:ext cx="36449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E849D3FD-9872-47A9-BDBC-500219DB94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5" y="6187980"/>
            <a:ext cx="1649879" cy="257652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79B48E2-4129-4E0B-B0B9-0EC4FE3D2F89}"/>
              </a:ext>
            </a:extLst>
          </p:cNvPr>
          <p:cNvCxnSpPr>
            <a:cxnSpLocks/>
          </p:cNvCxnSpPr>
          <p:nvPr userDrawn="1"/>
        </p:nvCxnSpPr>
        <p:spPr>
          <a:xfrm>
            <a:off x="660062" y="3387433"/>
            <a:ext cx="36449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0">
            <a:extLst>
              <a:ext uri="{FF2B5EF4-FFF2-40B4-BE49-F238E27FC236}">
                <a16:creationId xmlns:a16="http://schemas.microsoft.com/office/drawing/2014/main" id="{ABE6C748-D86F-DB57-813D-546232C10B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0062" y="1302529"/>
            <a:ext cx="10255588" cy="1940451"/>
          </a:xfrm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0785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vider 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66C182D6-7FCB-4604-8049-4AEEB75012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" r="2660" b="32010"/>
          <a:stretch/>
        </p:blipFill>
        <p:spPr>
          <a:xfrm>
            <a:off x="4526" y="3856387"/>
            <a:ext cx="12187476" cy="300161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1259CA8-E6C6-4592-BDBF-3CE1ED3A039A}"/>
              </a:ext>
            </a:extLst>
          </p:cNvPr>
          <p:cNvSpPr/>
          <p:nvPr userDrawn="1"/>
        </p:nvSpPr>
        <p:spPr>
          <a:xfrm>
            <a:off x="-30480" y="-7373"/>
            <a:ext cx="3152445" cy="6870749"/>
          </a:xfrm>
          <a:custGeom>
            <a:avLst/>
            <a:gdLst>
              <a:gd name="connsiteX0" fmla="*/ 11923 w 3152445"/>
              <a:gd name="connsiteY0" fmla="*/ 0 h 6870749"/>
              <a:gd name="connsiteX1" fmla="*/ 1407684 w 3152445"/>
              <a:gd name="connsiteY1" fmla="*/ 0 h 6870749"/>
              <a:gd name="connsiteX2" fmla="*/ 1442205 w 3152445"/>
              <a:gd name="connsiteY2" fmla="*/ 24548 h 6870749"/>
              <a:gd name="connsiteX3" fmla="*/ 3152445 w 3152445"/>
              <a:gd name="connsiteY3" fmla="*/ 3436374 h 6870749"/>
              <a:gd name="connsiteX4" fmla="*/ 1442205 w 3152445"/>
              <a:gd name="connsiteY4" fmla="*/ 6848200 h 6870749"/>
              <a:gd name="connsiteX5" fmla="*/ 1410495 w 3152445"/>
              <a:gd name="connsiteY5" fmla="*/ 6870749 h 6870749"/>
              <a:gd name="connsiteX6" fmla="*/ 0 w 3152445"/>
              <a:gd name="connsiteY6" fmla="*/ 6870749 h 6870749"/>
              <a:gd name="connsiteX7" fmla="*/ 0 w 3152445"/>
              <a:gd name="connsiteY7" fmla="*/ 6857998 h 6870749"/>
              <a:gd name="connsiteX8" fmla="*/ 11923 w 3152445"/>
              <a:gd name="connsiteY8" fmla="*/ 6857998 h 6870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52445" h="6870749">
                <a:moveTo>
                  <a:pt x="11923" y="0"/>
                </a:moveTo>
                <a:lnTo>
                  <a:pt x="1407684" y="0"/>
                </a:lnTo>
                <a:lnTo>
                  <a:pt x="1442205" y="24548"/>
                </a:lnTo>
                <a:cubicBezTo>
                  <a:pt x="2480426" y="800987"/>
                  <a:pt x="3152445" y="2040201"/>
                  <a:pt x="3152445" y="3436374"/>
                </a:cubicBezTo>
                <a:cubicBezTo>
                  <a:pt x="3152445" y="4832547"/>
                  <a:pt x="2480426" y="6071761"/>
                  <a:pt x="1442205" y="6848200"/>
                </a:cubicBezTo>
                <a:lnTo>
                  <a:pt x="1410495" y="6870749"/>
                </a:lnTo>
                <a:lnTo>
                  <a:pt x="0" y="6870749"/>
                </a:lnTo>
                <a:lnTo>
                  <a:pt x="0" y="6857998"/>
                </a:lnTo>
                <a:lnTo>
                  <a:pt x="11923" y="68579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31F72081-D218-45B5-A7CA-580921640C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504465" y="2517600"/>
            <a:ext cx="2731219" cy="1809724"/>
          </a:xfrm>
        </p:spPr>
        <p:txBody>
          <a:bodyPr anchor="ctr" anchorCtr="0">
            <a:noAutofit/>
          </a:bodyPr>
          <a:lstStyle>
            <a:lvl1pPr marL="0" indent="0" algn="r">
              <a:buNone/>
              <a:defRPr sz="138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BAA819-556C-4FE0-8AF9-8B93E9BF749C}"/>
              </a:ext>
            </a:extLst>
          </p:cNvPr>
          <p:cNvCxnSpPr>
            <a:cxnSpLocks/>
          </p:cNvCxnSpPr>
          <p:nvPr userDrawn="1"/>
        </p:nvCxnSpPr>
        <p:spPr>
          <a:xfrm flipV="1">
            <a:off x="2365375" y="2204970"/>
            <a:ext cx="0" cy="2434984"/>
          </a:xfrm>
          <a:prstGeom prst="line">
            <a:avLst/>
          </a:prstGeom>
          <a:ln w="19050" cap="rnd">
            <a:solidFill>
              <a:srgbClr val="FAA41A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169B0471-3CB6-4D5C-9584-3C9369029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4880" y="3006964"/>
            <a:ext cx="6710680" cy="830997"/>
          </a:xfrm>
          <a:prstGeom prst="rect">
            <a:avLst/>
          </a:prstGeom>
        </p:spPr>
        <p:txBody>
          <a:bodyPr vert="horz" lIns="0" tIns="45720" rIns="91440" bIns="45720" rtlCol="0" anchor="ctr">
            <a:sp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Divider title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140925D-BE91-4B0F-A277-3920EAAE78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76565" y="6187980"/>
            <a:ext cx="1649879" cy="25765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7D7B320-099D-4D62-9C63-88DC02C7BF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84881" y="4422019"/>
            <a:ext cx="6710680" cy="400110"/>
          </a:xfrm>
        </p:spPr>
        <p:txBody>
          <a:bodyPr lIns="0"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73813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10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0AECC24A-0AC7-49D0-9882-826A1A422968}"/>
              </a:ext>
            </a:extLst>
          </p:cNvPr>
          <p:cNvSpPr/>
          <p:nvPr userDrawn="1"/>
        </p:nvSpPr>
        <p:spPr>
          <a:xfrm rot="5400000">
            <a:off x="5355059" y="-5357462"/>
            <a:ext cx="1481881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BE149F3-7571-460D-A684-5731B64818A0}"/>
              </a:ext>
            </a:extLst>
          </p:cNvPr>
          <p:cNvSpPr/>
          <p:nvPr/>
        </p:nvSpPr>
        <p:spPr>
          <a:xfrm rot="5400000">
            <a:off x="5355059" y="-5357462"/>
            <a:ext cx="1481881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446137"/>
            <a:ext cx="10668330" cy="701731"/>
          </a:xfrm>
        </p:spPr>
        <p:txBody>
          <a:bodyPr wrap="square" lIns="0" anchor="ctr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FDE339-036B-4619-998C-76467ACB4DEE}"/>
              </a:ext>
            </a:extLst>
          </p:cNvPr>
          <p:cNvCxnSpPr>
            <a:cxnSpLocks/>
          </p:cNvCxnSpPr>
          <p:nvPr/>
        </p:nvCxnSpPr>
        <p:spPr>
          <a:xfrm>
            <a:off x="57352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4699BB-1B5A-435D-9C9A-8A481F866C1D}"/>
              </a:ext>
            </a:extLst>
          </p:cNvPr>
          <p:cNvCxnSpPr>
            <a:cxnSpLocks/>
          </p:cNvCxnSpPr>
          <p:nvPr/>
        </p:nvCxnSpPr>
        <p:spPr>
          <a:xfrm>
            <a:off x="27892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95BE6832-8891-43AA-8009-68722D676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89254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69A6EB2A-6A3E-46BA-A0F3-11C118B346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89254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D7A461-48F1-4B70-95E7-3B74E943E146}"/>
              </a:ext>
            </a:extLst>
          </p:cNvPr>
          <p:cNvCxnSpPr>
            <a:cxnSpLocks/>
          </p:cNvCxnSpPr>
          <p:nvPr/>
        </p:nvCxnSpPr>
        <p:spPr>
          <a:xfrm>
            <a:off x="50138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21644C54-50E6-4A04-8AA1-92F9753F45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13854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4D037198-8CE7-484A-A6F0-D67FEB1753E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13854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9A5A31-C07C-44F7-B3DD-D7E037BA4E5E}"/>
              </a:ext>
            </a:extLst>
          </p:cNvPr>
          <p:cNvCxnSpPr>
            <a:cxnSpLocks/>
          </p:cNvCxnSpPr>
          <p:nvPr/>
        </p:nvCxnSpPr>
        <p:spPr>
          <a:xfrm>
            <a:off x="9474663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2A7C7697-71EB-409B-8AEE-B6B2B4AB64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477349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96E62508-992A-44B9-B205-2A84D608CC4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77349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9952869-786C-476F-9844-E3E1D75D28EB}"/>
              </a:ext>
            </a:extLst>
          </p:cNvPr>
          <p:cNvCxnSpPr>
            <a:cxnSpLocks/>
          </p:cNvCxnSpPr>
          <p:nvPr/>
        </p:nvCxnSpPr>
        <p:spPr>
          <a:xfrm>
            <a:off x="723557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090C8098-566E-4C8F-BDD4-4D254F5302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35576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8BFA727E-68B9-4F06-97A1-60B1942777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235576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ADDD16E-26FF-4F80-868D-262BAA075114}"/>
              </a:ext>
            </a:extLst>
          </p:cNvPr>
          <p:cNvCxnSpPr>
            <a:cxnSpLocks/>
          </p:cNvCxnSpPr>
          <p:nvPr/>
        </p:nvCxnSpPr>
        <p:spPr>
          <a:xfrm>
            <a:off x="57352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CE8D870-D2EF-4EDC-9CC1-59AFEB8270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3526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3167D5F3-977B-4AAE-8AEA-6F920353D45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3526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CC7843-2A9A-4ADE-A517-38E73E534865}"/>
              </a:ext>
            </a:extLst>
          </p:cNvPr>
          <p:cNvCxnSpPr>
            <a:cxnSpLocks/>
          </p:cNvCxnSpPr>
          <p:nvPr/>
        </p:nvCxnSpPr>
        <p:spPr>
          <a:xfrm>
            <a:off x="27892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5E62699E-1A37-405E-AD3F-58BAF70C545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789254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27E7695E-FB74-4151-AADB-458C23D7A6D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789254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BB0511A-FB02-4CC6-9813-1E887767FDFB}"/>
              </a:ext>
            </a:extLst>
          </p:cNvPr>
          <p:cNvCxnSpPr>
            <a:cxnSpLocks/>
          </p:cNvCxnSpPr>
          <p:nvPr/>
        </p:nvCxnSpPr>
        <p:spPr>
          <a:xfrm>
            <a:off x="50138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AA5EB2FA-03DC-4645-BC0A-2C56DB5F9DB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13854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A32F3DC9-3C4E-4738-A9D5-75F3DE3E00A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013854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056B17E-A591-46C4-8466-9F8310207CBC}"/>
              </a:ext>
            </a:extLst>
          </p:cNvPr>
          <p:cNvCxnSpPr>
            <a:cxnSpLocks/>
          </p:cNvCxnSpPr>
          <p:nvPr/>
        </p:nvCxnSpPr>
        <p:spPr>
          <a:xfrm>
            <a:off x="9474663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FE3B5ADC-7090-495E-803D-7943ECE6824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477349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B3332840-B3AA-48CD-B2AC-DC4CC29FB13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77349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AE04F65-2BE8-4985-8C1D-F3EC5B6A5932}"/>
              </a:ext>
            </a:extLst>
          </p:cNvPr>
          <p:cNvCxnSpPr>
            <a:cxnSpLocks/>
          </p:cNvCxnSpPr>
          <p:nvPr/>
        </p:nvCxnSpPr>
        <p:spPr>
          <a:xfrm>
            <a:off x="723557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2E54D26D-2FAB-47DF-BBD0-A243E4AE70C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235576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67A236A0-7AB4-4315-B56F-EF315A037F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235576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352922B1-7BE6-4593-8C39-2CB52BF88219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573526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5F43D8C6-F1F5-4624-8D7A-EEC04F29BBDA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2789254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54C2824B-24BD-44E5-B873-33083F0FC58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5013854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D0601AA8-4DC4-466C-A368-D9927109856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7235576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  <a:p>
            <a:endParaRPr lang="en-US"/>
          </a:p>
        </p:txBody>
      </p:sp>
      <p:sp>
        <p:nvSpPr>
          <p:cNvPr id="42" name="Picture Placeholder 6">
            <a:extLst>
              <a:ext uri="{FF2B5EF4-FFF2-40B4-BE49-F238E27FC236}">
                <a16:creationId xmlns:a16="http://schemas.microsoft.com/office/drawing/2014/main" id="{D652085B-4F0F-408B-9796-724CB803A0D9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9477349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  <a:p>
            <a:endParaRPr lang="en-US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70E32CD5-8064-42D6-9F3E-A43BF9F73C75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573526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7FAE4559-6143-4180-BDB2-FEF5074408C4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2789254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0988C674-9053-4274-B693-3784D57802B6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5013854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</p:txBody>
      </p:sp>
      <p:sp>
        <p:nvSpPr>
          <p:cNvPr id="46" name="Picture Placeholder 6">
            <a:extLst>
              <a:ext uri="{FF2B5EF4-FFF2-40B4-BE49-F238E27FC236}">
                <a16:creationId xmlns:a16="http://schemas.microsoft.com/office/drawing/2014/main" id="{3E5C293A-81C5-4DBA-8A1C-8B2B3142C9A7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7235576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  <a:p>
            <a:endParaRPr lang="en-US"/>
          </a:p>
        </p:txBody>
      </p:sp>
      <p:sp>
        <p:nvSpPr>
          <p:cNvPr id="47" name="Picture Placeholder 6">
            <a:extLst>
              <a:ext uri="{FF2B5EF4-FFF2-40B4-BE49-F238E27FC236}">
                <a16:creationId xmlns:a16="http://schemas.microsoft.com/office/drawing/2014/main" id="{F038A2A2-5476-48F2-890B-72C3D7CD2C35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9477349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  <a:p>
            <a:endParaRPr lang="en-US"/>
          </a:p>
        </p:txBody>
      </p:sp>
      <p:sp>
        <p:nvSpPr>
          <p:cNvPr id="49" name="Text Placeholder 22">
            <a:extLst>
              <a:ext uri="{FF2B5EF4-FFF2-40B4-BE49-F238E27FC236}">
                <a16:creationId xmlns:a16="http://schemas.microsoft.com/office/drawing/2014/main" id="{AD971845-4EB9-46AA-BA1D-D92F0F5BE766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573526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50" name="Text Placeholder 22">
            <a:extLst>
              <a:ext uri="{FF2B5EF4-FFF2-40B4-BE49-F238E27FC236}">
                <a16:creationId xmlns:a16="http://schemas.microsoft.com/office/drawing/2014/main" id="{27F222A4-AA4C-46B0-B7E3-3F031EFB149A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73526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CD7A6C9-8762-4410-A4E7-6C1384342A59}"/>
              </a:ext>
            </a:extLst>
          </p:cNvPr>
          <p:cNvCxnSpPr>
            <a:cxnSpLocks/>
          </p:cNvCxnSpPr>
          <p:nvPr userDrawn="1"/>
        </p:nvCxnSpPr>
        <p:spPr>
          <a:xfrm>
            <a:off x="57352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42941D1-4D41-4AF7-8A48-C7943EF6B9F4}"/>
              </a:ext>
            </a:extLst>
          </p:cNvPr>
          <p:cNvCxnSpPr>
            <a:cxnSpLocks/>
          </p:cNvCxnSpPr>
          <p:nvPr userDrawn="1"/>
        </p:nvCxnSpPr>
        <p:spPr>
          <a:xfrm>
            <a:off x="27892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66C6B61-7B05-4283-927F-F4F8AB4D5F47}"/>
              </a:ext>
            </a:extLst>
          </p:cNvPr>
          <p:cNvCxnSpPr>
            <a:cxnSpLocks/>
          </p:cNvCxnSpPr>
          <p:nvPr userDrawn="1"/>
        </p:nvCxnSpPr>
        <p:spPr>
          <a:xfrm>
            <a:off x="50138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7543CF-47EA-4186-B17C-B3B021A8F2AF}"/>
              </a:ext>
            </a:extLst>
          </p:cNvPr>
          <p:cNvCxnSpPr>
            <a:cxnSpLocks/>
          </p:cNvCxnSpPr>
          <p:nvPr userDrawn="1"/>
        </p:nvCxnSpPr>
        <p:spPr>
          <a:xfrm>
            <a:off x="9474663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EB0A0E1-1AA8-49F8-91DF-A2D750C5DB9B}"/>
              </a:ext>
            </a:extLst>
          </p:cNvPr>
          <p:cNvCxnSpPr>
            <a:cxnSpLocks/>
          </p:cNvCxnSpPr>
          <p:nvPr userDrawn="1"/>
        </p:nvCxnSpPr>
        <p:spPr>
          <a:xfrm>
            <a:off x="723557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B1CFB7E-187E-4DFC-A1BB-5046C5C97C71}"/>
              </a:ext>
            </a:extLst>
          </p:cNvPr>
          <p:cNvCxnSpPr>
            <a:cxnSpLocks/>
          </p:cNvCxnSpPr>
          <p:nvPr userDrawn="1"/>
        </p:nvCxnSpPr>
        <p:spPr>
          <a:xfrm>
            <a:off x="57352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FB2F185-DF49-4F80-BB8B-C6E1E427B513}"/>
              </a:ext>
            </a:extLst>
          </p:cNvPr>
          <p:cNvCxnSpPr>
            <a:cxnSpLocks/>
          </p:cNvCxnSpPr>
          <p:nvPr userDrawn="1"/>
        </p:nvCxnSpPr>
        <p:spPr>
          <a:xfrm>
            <a:off x="27892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3CE273F-2D03-4F41-A92E-C788C89F62E8}"/>
              </a:ext>
            </a:extLst>
          </p:cNvPr>
          <p:cNvCxnSpPr>
            <a:cxnSpLocks/>
          </p:cNvCxnSpPr>
          <p:nvPr userDrawn="1"/>
        </p:nvCxnSpPr>
        <p:spPr>
          <a:xfrm>
            <a:off x="50138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04AF76E-EF7E-4DD0-8BE4-E5025CAB7E5E}"/>
              </a:ext>
            </a:extLst>
          </p:cNvPr>
          <p:cNvCxnSpPr>
            <a:cxnSpLocks/>
          </p:cNvCxnSpPr>
          <p:nvPr userDrawn="1"/>
        </p:nvCxnSpPr>
        <p:spPr>
          <a:xfrm>
            <a:off x="9474663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A4EE597-83BB-4F0A-AE86-E7863F1A717E}"/>
              </a:ext>
            </a:extLst>
          </p:cNvPr>
          <p:cNvCxnSpPr>
            <a:cxnSpLocks/>
          </p:cNvCxnSpPr>
          <p:nvPr userDrawn="1"/>
        </p:nvCxnSpPr>
        <p:spPr>
          <a:xfrm>
            <a:off x="723557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38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6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81CD15E-B8B1-4600-9442-07BFD6480E1B}"/>
              </a:ext>
            </a:extLst>
          </p:cNvPr>
          <p:cNvSpPr/>
          <p:nvPr userDrawn="1"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ADDF2DC-2D9A-4858-802A-D7DC76C177D9}"/>
              </a:ext>
            </a:extLst>
          </p:cNvPr>
          <p:cNvSpPr/>
          <p:nvPr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 descr="Background pattern&#10;&#10;Description automatically generated">
            <a:extLst>
              <a:ext uri="{FF2B5EF4-FFF2-40B4-BE49-F238E27FC236}">
                <a16:creationId xmlns:a16="http://schemas.microsoft.com/office/drawing/2014/main" id="{F9A587AC-4F27-4627-95C0-31EA41625E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7" r="73247" b="32010"/>
          <a:stretch/>
        </p:blipFill>
        <p:spPr>
          <a:xfrm>
            <a:off x="-2" y="3856383"/>
            <a:ext cx="3209770" cy="3001617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BA78BC6-7161-4A1C-B0CF-900826283729}"/>
              </a:ext>
            </a:extLst>
          </p:cNvPr>
          <p:cNvCxnSpPr>
            <a:cxnSpLocks/>
          </p:cNvCxnSpPr>
          <p:nvPr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DDEEB791-484D-4F50-881B-E44154C493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3287" y="4065195"/>
            <a:ext cx="2522422" cy="830997"/>
          </a:xfrm>
        </p:spPr>
        <p:txBody>
          <a:bodyPr l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/>
              <a:t>Click to edit introduction to team member slide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87" y="1706779"/>
            <a:ext cx="2522422" cy="1846659"/>
          </a:xfrm>
        </p:spPr>
        <p:txBody>
          <a:bodyPr wrap="square" lIns="0" anchor="b">
            <a:sp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435CB68-1C0C-4CC6-91D2-A57B2FFAEFDA}"/>
              </a:ext>
            </a:extLst>
          </p:cNvPr>
          <p:cNvCxnSpPr>
            <a:cxnSpLocks/>
          </p:cNvCxnSpPr>
          <p:nvPr/>
        </p:nvCxnSpPr>
        <p:spPr>
          <a:xfrm>
            <a:off x="4044737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934EBF5-A2CA-4B8D-ADA7-028A31CD5D71}"/>
              </a:ext>
            </a:extLst>
          </p:cNvPr>
          <p:cNvCxnSpPr>
            <a:cxnSpLocks/>
          </p:cNvCxnSpPr>
          <p:nvPr/>
        </p:nvCxnSpPr>
        <p:spPr>
          <a:xfrm>
            <a:off x="6677318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22">
            <a:extLst>
              <a:ext uri="{FF2B5EF4-FFF2-40B4-BE49-F238E27FC236}">
                <a16:creationId xmlns:a16="http://schemas.microsoft.com/office/drawing/2014/main" id="{3E6C29ED-4C9A-46B5-B3C2-8BF7EB2D02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83254" y="252662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B7D7A763-EBA0-4D1F-99B5-15356E6AA42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83254" y="299936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19ADF62-090A-4DA1-BB3C-5EA67103924C}"/>
              </a:ext>
            </a:extLst>
          </p:cNvPr>
          <p:cNvCxnSpPr>
            <a:cxnSpLocks/>
          </p:cNvCxnSpPr>
          <p:nvPr/>
        </p:nvCxnSpPr>
        <p:spPr>
          <a:xfrm>
            <a:off x="9309899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Placeholder 22">
            <a:extLst>
              <a:ext uri="{FF2B5EF4-FFF2-40B4-BE49-F238E27FC236}">
                <a16:creationId xmlns:a16="http://schemas.microsoft.com/office/drawing/2014/main" id="{AADD2B31-DE73-40E6-BDCF-B3293F73D7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15835" y="252662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57" name="Text Placeholder 22">
            <a:extLst>
              <a:ext uri="{FF2B5EF4-FFF2-40B4-BE49-F238E27FC236}">
                <a16:creationId xmlns:a16="http://schemas.microsoft.com/office/drawing/2014/main" id="{9B5D41AC-F858-4BE6-ADDF-BBF88EA4983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315835" y="299936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237B20B-5C73-4EA6-B289-40CC083C8F07}"/>
              </a:ext>
            </a:extLst>
          </p:cNvPr>
          <p:cNvCxnSpPr>
            <a:cxnSpLocks/>
          </p:cNvCxnSpPr>
          <p:nvPr/>
        </p:nvCxnSpPr>
        <p:spPr>
          <a:xfrm>
            <a:off x="4044737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Placeholder 22">
            <a:extLst>
              <a:ext uri="{FF2B5EF4-FFF2-40B4-BE49-F238E27FC236}">
                <a16:creationId xmlns:a16="http://schemas.microsoft.com/office/drawing/2014/main" id="{30A22F0F-D6F0-46E5-B7A1-A7A170695EA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50673" y="544963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60" name="Text Placeholder 22">
            <a:extLst>
              <a:ext uri="{FF2B5EF4-FFF2-40B4-BE49-F238E27FC236}">
                <a16:creationId xmlns:a16="http://schemas.microsoft.com/office/drawing/2014/main" id="{5AACE02C-D57B-4717-ADD4-EC7F42F03E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050673" y="592237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Role (Optional)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6884170-CC77-43CC-ACA0-5531063DA7D9}"/>
              </a:ext>
            </a:extLst>
          </p:cNvPr>
          <p:cNvCxnSpPr>
            <a:cxnSpLocks/>
          </p:cNvCxnSpPr>
          <p:nvPr/>
        </p:nvCxnSpPr>
        <p:spPr>
          <a:xfrm>
            <a:off x="6677318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22">
            <a:extLst>
              <a:ext uri="{FF2B5EF4-FFF2-40B4-BE49-F238E27FC236}">
                <a16:creationId xmlns:a16="http://schemas.microsoft.com/office/drawing/2014/main" id="{EB88CF5B-2C19-464E-8491-7FD543DE42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83254" y="544963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63" name="Text Placeholder 22">
            <a:extLst>
              <a:ext uri="{FF2B5EF4-FFF2-40B4-BE49-F238E27FC236}">
                <a16:creationId xmlns:a16="http://schemas.microsoft.com/office/drawing/2014/main" id="{6B384E55-3EF9-4D23-B3D5-8E7FF94042B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83254" y="592237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F2AA52E-213B-4378-B5BE-EE7FB0CE209A}"/>
              </a:ext>
            </a:extLst>
          </p:cNvPr>
          <p:cNvCxnSpPr>
            <a:cxnSpLocks/>
          </p:cNvCxnSpPr>
          <p:nvPr/>
        </p:nvCxnSpPr>
        <p:spPr>
          <a:xfrm>
            <a:off x="9309899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Placeholder 22">
            <a:extLst>
              <a:ext uri="{FF2B5EF4-FFF2-40B4-BE49-F238E27FC236}">
                <a16:creationId xmlns:a16="http://schemas.microsoft.com/office/drawing/2014/main" id="{F549D087-CF86-44F9-A79B-5E935BF9C40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15835" y="544963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66" name="Text Placeholder 22">
            <a:extLst>
              <a:ext uri="{FF2B5EF4-FFF2-40B4-BE49-F238E27FC236}">
                <a16:creationId xmlns:a16="http://schemas.microsoft.com/office/drawing/2014/main" id="{FFF41B69-9320-4BBE-89EB-1230B449BD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15835" y="592237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sp>
        <p:nvSpPr>
          <p:cNvPr id="67" name="Picture Placeholder 6">
            <a:extLst>
              <a:ext uri="{FF2B5EF4-FFF2-40B4-BE49-F238E27FC236}">
                <a16:creationId xmlns:a16="http://schemas.microsoft.com/office/drawing/2014/main" id="{1CEB915D-A3BF-4349-8141-86C7CD13C2E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044737" y="878301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8" name="Picture Placeholder 6">
            <a:extLst>
              <a:ext uri="{FF2B5EF4-FFF2-40B4-BE49-F238E27FC236}">
                <a16:creationId xmlns:a16="http://schemas.microsoft.com/office/drawing/2014/main" id="{D9E0ED92-3DB7-46EF-B5F3-AA36B00D4784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6677318" y="878301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9" name="Picture Placeholder 6">
            <a:extLst>
              <a:ext uri="{FF2B5EF4-FFF2-40B4-BE49-F238E27FC236}">
                <a16:creationId xmlns:a16="http://schemas.microsoft.com/office/drawing/2014/main" id="{AB2B0847-E641-41E3-8254-4936CC512155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9309899" y="878301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70" name="Picture Placeholder 6">
            <a:extLst>
              <a:ext uri="{FF2B5EF4-FFF2-40B4-BE49-F238E27FC236}">
                <a16:creationId xmlns:a16="http://schemas.microsoft.com/office/drawing/2014/main" id="{BC8229F2-CEC8-454B-8248-E001E0A5A117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044737" y="3779887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71" name="Picture Placeholder 6">
            <a:extLst>
              <a:ext uri="{FF2B5EF4-FFF2-40B4-BE49-F238E27FC236}">
                <a16:creationId xmlns:a16="http://schemas.microsoft.com/office/drawing/2014/main" id="{F1DEDAC2-6644-4D81-9A25-327036BB801B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6677318" y="3779887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72" name="Picture Placeholder 6">
            <a:extLst>
              <a:ext uri="{FF2B5EF4-FFF2-40B4-BE49-F238E27FC236}">
                <a16:creationId xmlns:a16="http://schemas.microsoft.com/office/drawing/2014/main" id="{8301DC89-6F07-4027-934D-DD39BADF6085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9309899" y="3779887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A22F5194-CA33-4EBD-967D-4AA2EF3669A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044737" y="252662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9F4764DA-B020-4C05-B7F0-083411FAA3E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044737" y="299936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D2BFB61-562B-49DE-85CA-018D28F21AFA}"/>
              </a:ext>
            </a:extLst>
          </p:cNvPr>
          <p:cNvCxnSpPr>
            <a:cxnSpLocks/>
          </p:cNvCxnSpPr>
          <p:nvPr userDrawn="1"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4EDAEC1-01DC-4F41-9787-72BE4314E75D}"/>
              </a:ext>
            </a:extLst>
          </p:cNvPr>
          <p:cNvCxnSpPr>
            <a:cxnSpLocks/>
          </p:cNvCxnSpPr>
          <p:nvPr userDrawn="1"/>
        </p:nvCxnSpPr>
        <p:spPr>
          <a:xfrm>
            <a:off x="4044737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C52CA89-7568-4547-8B9D-289DC8F8995E}"/>
              </a:ext>
            </a:extLst>
          </p:cNvPr>
          <p:cNvCxnSpPr>
            <a:cxnSpLocks/>
          </p:cNvCxnSpPr>
          <p:nvPr userDrawn="1"/>
        </p:nvCxnSpPr>
        <p:spPr>
          <a:xfrm>
            <a:off x="6677318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07AF7C1-F2B0-4B24-B9F8-2B3F1B31E3C3}"/>
              </a:ext>
            </a:extLst>
          </p:cNvPr>
          <p:cNvCxnSpPr>
            <a:cxnSpLocks/>
          </p:cNvCxnSpPr>
          <p:nvPr userDrawn="1"/>
        </p:nvCxnSpPr>
        <p:spPr>
          <a:xfrm>
            <a:off x="9309899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4C0800E-6371-4491-9473-558CD70DA0F7}"/>
              </a:ext>
            </a:extLst>
          </p:cNvPr>
          <p:cNvCxnSpPr>
            <a:cxnSpLocks/>
          </p:cNvCxnSpPr>
          <p:nvPr userDrawn="1"/>
        </p:nvCxnSpPr>
        <p:spPr>
          <a:xfrm>
            <a:off x="4044737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852841C-2A33-4A88-9D94-3D10F727DBCB}"/>
              </a:ext>
            </a:extLst>
          </p:cNvPr>
          <p:cNvCxnSpPr>
            <a:cxnSpLocks/>
          </p:cNvCxnSpPr>
          <p:nvPr userDrawn="1"/>
        </p:nvCxnSpPr>
        <p:spPr>
          <a:xfrm>
            <a:off x="6677318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BA94648-DE03-498F-86B3-A76E5FD843D8}"/>
              </a:ext>
            </a:extLst>
          </p:cNvPr>
          <p:cNvCxnSpPr>
            <a:cxnSpLocks/>
          </p:cNvCxnSpPr>
          <p:nvPr userDrawn="1"/>
        </p:nvCxnSpPr>
        <p:spPr>
          <a:xfrm>
            <a:off x="9309899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D82D0EB-0533-35DE-D1CA-86E0DD99D572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04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8"/>
            <a:ext cx="8737270" cy="2047740"/>
          </a:xfrm>
        </p:spPr>
        <p:txBody>
          <a:bodyPr wrap="square"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243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 w Double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80930-7F48-4302-867F-07C583F0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5F412BA3-4220-4131-A371-70ED3FEDCA9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8"/>
            <a:ext cx="8139750" cy="2047740"/>
          </a:xfrm>
        </p:spPr>
        <p:txBody>
          <a:bodyPr wrap="square"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00171F07-1344-43FC-AA45-0261410D63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7"/>
          <a:stretch/>
        </p:blipFill>
        <p:spPr>
          <a:xfrm>
            <a:off x="9409083" y="501872"/>
            <a:ext cx="2782917" cy="5629922"/>
          </a:xfrm>
          <a:prstGeom prst="rect">
            <a:avLst/>
          </a:prstGeom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DC879935-A746-4110-B392-39003792CC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7"/>
          <a:stretch/>
        </p:blipFill>
        <p:spPr>
          <a:xfrm>
            <a:off x="9409083" y="501872"/>
            <a:ext cx="2782917" cy="562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6"/>
            <a:ext cx="4586511" cy="20754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95584A-E9FF-4D19-968A-6D85813CFA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38424" y="1801367"/>
            <a:ext cx="4621902" cy="20477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06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header + 2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2395728"/>
            <a:ext cx="4586511" cy="20477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95584A-E9FF-4D19-968A-6D85813CFA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38424" y="2395728"/>
            <a:ext cx="4621902" cy="20477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71C606C-6A4F-46CF-A659-18AF2BE20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6270" y="1713504"/>
            <a:ext cx="7850188" cy="400110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497656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 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8"/>
            <a:ext cx="4587778" cy="2047740"/>
          </a:xfrm>
        </p:spPr>
        <p:txBody>
          <a:bodyPr wrap="square"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58B7FE-32D0-4966-9E23-878FD648933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5671" y="1801812"/>
            <a:ext cx="6266329" cy="505618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</p:spTree>
    <p:extLst>
      <p:ext uri="{BB962C8B-B14F-4D97-AF65-F5344CB8AC3E}">
        <p14:creationId xmlns:p14="http://schemas.microsoft.com/office/powerpoint/2010/main" val="3788016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intr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71C606C-6A4F-46CF-A659-18AF2BE20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6929" y="1708534"/>
            <a:ext cx="7850188" cy="400110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Click to add callout or intro text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C63B6800-B6A4-4CB6-87BF-B5DB4D1CCDD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76929" y="2364092"/>
            <a:ext cx="11115071" cy="4493908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E698CF6-4637-4FB5-ACB8-EAB43E55AD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ED8C2F6-9256-4172-9132-E756B8A6FE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intr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71C606C-6A4F-46CF-A659-18AF2BE20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6929" y="1708534"/>
            <a:ext cx="7850188" cy="400110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Click to add callout or intro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E698CF6-4637-4FB5-ACB8-EAB43E55AD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B4B9439-3DB5-49A8-A8A7-22B132F844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01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6278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debard + 2-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68404F-DAE8-4912-BBB0-02479687CD96}"/>
              </a:ext>
            </a:extLst>
          </p:cNvPr>
          <p:cNvSpPr/>
          <p:nvPr userDrawn="1"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ADDF2DC-2D9A-4858-802A-D7DC76C177D9}"/>
              </a:ext>
            </a:extLst>
          </p:cNvPr>
          <p:cNvSpPr/>
          <p:nvPr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 descr="Background pattern&#10;&#10;Description automatically generated">
            <a:extLst>
              <a:ext uri="{FF2B5EF4-FFF2-40B4-BE49-F238E27FC236}">
                <a16:creationId xmlns:a16="http://schemas.microsoft.com/office/drawing/2014/main" id="{F9A587AC-4F27-4627-95C0-31EA41625E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7" r="73247" b="32010"/>
          <a:stretch/>
        </p:blipFill>
        <p:spPr>
          <a:xfrm>
            <a:off x="-2" y="3856383"/>
            <a:ext cx="3209770" cy="3001617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BA78BC6-7161-4A1C-B0CF-900826283729}"/>
              </a:ext>
            </a:extLst>
          </p:cNvPr>
          <p:cNvCxnSpPr>
            <a:cxnSpLocks/>
          </p:cNvCxnSpPr>
          <p:nvPr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DDEEB791-484D-4F50-881B-E44154C493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3287" y="4065195"/>
            <a:ext cx="2522422" cy="584775"/>
          </a:xfrm>
        </p:spPr>
        <p:txBody>
          <a:bodyPr l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/>
              <a:t>Click to add subhead or other information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87" y="1706779"/>
            <a:ext cx="2522422" cy="1846659"/>
          </a:xfrm>
        </p:spPr>
        <p:txBody>
          <a:bodyPr wrap="square" lIns="0" anchor="b">
            <a:sp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7B6C270-AC74-4485-9015-440DB2F7ECED}"/>
              </a:ext>
            </a:extLst>
          </p:cNvPr>
          <p:cNvCxnSpPr>
            <a:cxnSpLocks/>
          </p:cNvCxnSpPr>
          <p:nvPr/>
        </p:nvCxnSpPr>
        <p:spPr>
          <a:xfrm>
            <a:off x="8320363" y="2338503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DFD4A25F-3995-44B1-B90D-A1CDEDCD74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63" y="2475180"/>
            <a:ext cx="3094037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A8F73F-32D8-4F59-B790-6D6017BA5773}"/>
              </a:ext>
            </a:extLst>
          </p:cNvPr>
          <p:cNvCxnSpPr>
            <a:cxnSpLocks/>
          </p:cNvCxnSpPr>
          <p:nvPr/>
        </p:nvCxnSpPr>
        <p:spPr>
          <a:xfrm>
            <a:off x="8320363" y="5471846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FC0C2BB7-E763-4A3D-98F2-CBD5DFF5B1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363" y="5608523"/>
            <a:ext cx="3094037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907CFDF0-F63F-4B6A-8405-9571C0BB01D1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3728777" y="495004"/>
            <a:ext cx="4211578" cy="274733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9BA6388E-33E0-4A9E-A161-C1261B7FE3B2}"/>
              </a:ext>
            </a:extLst>
          </p:cNvPr>
          <p:cNvSpPr>
            <a:spLocks noGrp="1"/>
          </p:cNvSpPr>
          <p:nvPr>
            <p:ph sz="quarter" idx="62" hasCustomPrompt="1"/>
          </p:nvPr>
        </p:nvSpPr>
        <p:spPr>
          <a:xfrm>
            <a:off x="3728777" y="3628356"/>
            <a:ext cx="4211578" cy="274733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721AE-E593-49AD-AC52-7AAE801704AD}"/>
              </a:ext>
            </a:extLst>
          </p:cNvPr>
          <p:cNvCxnSpPr>
            <a:cxnSpLocks/>
          </p:cNvCxnSpPr>
          <p:nvPr userDrawn="1"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3D990E-2D1F-4909-B5EA-39E35BF9661B}"/>
              </a:ext>
            </a:extLst>
          </p:cNvPr>
          <p:cNvCxnSpPr>
            <a:cxnSpLocks/>
          </p:cNvCxnSpPr>
          <p:nvPr userDrawn="1"/>
        </p:nvCxnSpPr>
        <p:spPr>
          <a:xfrm>
            <a:off x="8320363" y="2338503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C0DE78-FC8A-4840-8D6B-15221042F3D3}"/>
              </a:ext>
            </a:extLst>
          </p:cNvPr>
          <p:cNvCxnSpPr>
            <a:cxnSpLocks/>
          </p:cNvCxnSpPr>
          <p:nvPr userDrawn="1"/>
        </p:nvCxnSpPr>
        <p:spPr>
          <a:xfrm>
            <a:off x="8320363" y="5471846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ED8C24C-1FE3-219D-E1F1-7E0ADE26D6F5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113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-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469574"/>
            <a:ext cx="10668330" cy="701731"/>
          </a:xfrm>
        </p:spPr>
        <p:txBody>
          <a:bodyPr wrap="square" lIns="0" anchor="ctr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9933B32-6478-4693-A0C4-F4A8DC983CBA}"/>
              </a:ext>
            </a:extLst>
          </p:cNvPr>
          <p:cNvSpPr/>
          <p:nvPr/>
        </p:nvSpPr>
        <p:spPr>
          <a:xfrm rot="5400000">
            <a:off x="5984538" y="-4440195"/>
            <a:ext cx="22292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4908E0B-AFDB-4AC7-9B62-80CE1445C614}"/>
              </a:ext>
            </a:extLst>
          </p:cNvPr>
          <p:cNvCxnSpPr>
            <a:cxnSpLocks/>
          </p:cNvCxnSpPr>
          <p:nvPr/>
        </p:nvCxnSpPr>
        <p:spPr>
          <a:xfrm>
            <a:off x="40692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22A7BCB-CE4E-4DF5-9739-BC4D25A04E5D}"/>
              </a:ext>
            </a:extLst>
          </p:cNvPr>
          <p:cNvCxnSpPr>
            <a:cxnSpLocks/>
          </p:cNvCxnSpPr>
          <p:nvPr/>
        </p:nvCxnSpPr>
        <p:spPr>
          <a:xfrm>
            <a:off x="4363727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D5D7530-9061-469D-90B4-FBB1EEC18F62}"/>
              </a:ext>
            </a:extLst>
          </p:cNvPr>
          <p:cNvCxnSpPr>
            <a:cxnSpLocks/>
          </p:cNvCxnSpPr>
          <p:nvPr/>
        </p:nvCxnSpPr>
        <p:spPr>
          <a:xfrm>
            <a:off x="845390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74DCCA4F-4C04-41C4-8310-5D2E2D5E99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926" y="4893839"/>
            <a:ext cx="3195015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sp>
        <p:nvSpPr>
          <p:cNvPr id="55" name="Text Placeholder 22">
            <a:extLst>
              <a:ext uri="{FF2B5EF4-FFF2-40B4-BE49-F238E27FC236}">
                <a16:creationId xmlns:a16="http://schemas.microsoft.com/office/drawing/2014/main" id="{0C9BE45C-F17E-4AE6-9A90-969592C105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3727" y="4893839"/>
            <a:ext cx="3195016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sp>
        <p:nvSpPr>
          <p:cNvPr id="56" name="Text Placeholder 22">
            <a:extLst>
              <a:ext uri="{FF2B5EF4-FFF2-40B4-BE49-F238E27FC236}">
                <a16:creationId xmlns:a16="http://schemas.microsoft.com/office/drawing/2014/main" id="{502582D9-4353-41EB-8E84-D6B2950E893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453906" y="4893839"/>
            <a:ext cx="3195015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sp>
        <p:nvSpPr>
          <p:cNvPr id="57" name="Content Placeholder 3">
            <a:extLst>
              <a:ext uri="{FF2B5EF4-FFF2-40B4-BE49-F238E27FC236}">
                <a16:creationId xmlns:a16="http://schemas.microsoft.com/office/drawing/2014/main" id="{EE5A0422-2078-4BAD-9A1C-1CE7740DC8E2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0" y="1933704"/>
            <a:ext cx="3931920" cy="237719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58" name="Content Placeholder 3">
            <a:extLst>
              <a:ext uri="{FF2B5EF4-FFF2-40B4-BE49-F238E27FC236}">
                <a16:creationId xmlns:a16="http://schemas.microsoft.com/office/drawing/2014/main" id="{94CCC19B-E88C-4255-8B87-39C1E887FEB7}"/>
              </a:ext>
            </a:extLst>
          </p:cNvPr>
          <p:cNvSpPr>
            <a:spLocks noGrp="1"/>
          </p:cNvSpPr>
          <p:nvPr>
            <p:ph sz="quarter" idx="60" hasCustomPrompt="1"/>
          </p:nvPr>
        </p:nvSpPr>
        <p:spPr>
          <a:xfrm>
            <a:off x="4125858" y="1933704"/>
            <a:ext cx="3931920" cy="237719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59" name="Content Placeholder 3">
            <a:extLst>
              <a:ext uri="{FF2B5EF4-FFF2-40B4-BE49-F238E27FC236}">
                <a16:creationId xmlns:a16="http://schemas.microsoft.com/office/drawing/2014/main" id="{32591587-D46E-4A5B-8C82-B97040150B77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8260081" y="1933704"/>
            <a:ext cx="3931920" cy="237719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A6CC7A-31F6-476F-BB8C-4101A160FA37}"/>
              </a:ext>
            </a:extLst>
          </p:cNvPr>
          <p:cNvSpPr/>
          <p:nvPr userDrawn="1"/>
        </p:nvSpPr>
        <p:spPr>
          <a:xfrm rot="5400000">
            <a:off x="5984538" y="-4440195"/>
            <a:ext cx="22292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F81617-22BB-43C5-AD3F-9DCF30D43E77}"/>
              </a:ext>
            </a:extLst>
          </p:cNvPr>
          <p:cNvCxnSpPr>
            <a:cxnSpLocks/>
          </p:cNvCxnSpPr>
          <p:nvPr userDrawn="1"/>
        </p:nvCxnSpPr>
        <p:spPr>
          <a:xfrm>
            <a:off x="40692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798447-5FC7-4E91-9462-571D496F119F}"/>
              </a:ext>
            </a:extLst>
          </p:cNvPr>
          <p:cNvCxnSpPr>
            <a:cxnSpLocks/>
          </p:cNvCxnSpPr>
          <p:nvPr userDrawn="1"/>
        </p:nvCxnSpPr>
        <p:spPr>
          <a:xfrm>
            <a:off x="4363727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11DCFC-5530-4C9F-B534-F1619781A84D}"/>
              </a:ext>
            </a:extLst>
          </p:cNvPr>
          <p:cNvCxnSpPr>
            <a:cxnSpLocks/>
          </p:cNvCxnSpPr>
          <p:nvPr userDrawn="1"/>
        </p:nvCxnSpPr>
        <p:spPr>
          <a:xfrm>
            <a:off x="845390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E215AF5-1C8E-C34A-6FA1-42DC2BE0B725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390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+ full image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C657A1-F23A-4639-A127-7A3E94999D6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-1" y="1322947"/>
            <a:ext cx="12192001" cy="5535053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274320" indent="0">
              <a:buNone/>
              <a:defRPr/>
            </a:lvl2pPr>
            <a:lvl3pPr marL="502920" indent="0">
              <a:buNone/>
              <a:defRPr/>
            </a:lvl3pPr>
            <a:lvl4pPr marL="822960" indent="0">
              <a:buNone/>
              <a:defRPr/>
            </a:lvl4pPr>
            <a:lvl5pPr marL="1097280" indent="0">
              <a:buNone/>
              <a:defRPr/>
            </a:lvl5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D2E50-55FE-4A99-9D9A-6F7E13A3F3BF}"/>
              </a:ext>
            </a:extLst>
          </p:cNvPr>
          <p:cNvSpPr/>
          <p:nvPr userDrawn="1"/>
        </p:nvSpPr>
        <p:spPr>
          <a:xfrm rot="5400000">
            <a:off x="5509170" y="-5511572"/>
            <a:ext cx="1173659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F58F78-3372-474B-A151-27B970A1392A}"/>
              </a:ext>
            </a:extLst>
          </p:cNvPr>
          <p:cNvSpPr/>
          <p:nvPr/>
        </p:nvSpPr>
        <p:spPr>
          <a:xfrm rot="5400000">
            <a:off x="5509170" y="-5511572"/>
            <a:ext cx="1173659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283219"/>
            <a:ext cx="10668330" cy="701731"/>
          </a:xfrm>
        </p:spPr>
        <p:txBody>
          <a:bodyPr wrap="square" lIns="0" anchor="ctr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4B8252-C6E7-7032-C47B-A0013A811BED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25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09955A2B-EB7A-4220-97F9-4BD8B6568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r="7393" b="35335"/>
          <a:stretch/>
        </p:blipFill>
        <p:spPr>
          <a:xfrm>
            <a:off x="0" y="3693661"/>
            <a:ext cx="12192000" cy="3164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D8A2E-71A2-4A0C-859F-AC944409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883" y="1131984"/>
            <a:ext cx="7568530" cy="1588127"/>
          </a:xfrm>
        </p:spPr>
        <p:txBody>
          <a:bodyPr anchor="b">
            <a:spAutoFit/>
          </a:bodyPr>
          <a:lstStyle>
            <a:lvl1pPr>
              <a:lnSpc>
                <a:spcPct val="9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F994D51-B867-458C-900C-A8F9ED5EDB8E}"/>
              </a:ext>
            </a:extLst>
          </p:cNvPr>
          <p:cNvCxnSpPr>
            <a:cxnSpLocks/>
          </p:cNvCxnSpPr>
          <p:nvPr/>
        </p:nvCxnSpPr>
        <p:spPr>
          <a:xfrm>
            <a:off x="2482883" y="2881615"/>
            <a:ext cx="425780" cy="0"/>
          </a:xfrm>
          <a:prstGeom prst="line">
            <a:avLst/>
          </a:prstGeom>
          <a:ln w="2540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92EF27-3B4F-4653-A4A3-B5000D6F58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82883" y="3231995"/>
            <a:ext cx="7539038" cy="461665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ACE49C-2732-483C-ADF9-D85BD9CBED3D}"/>
              </a:ext>
            </a:extLst>
          </p:cNvPr>
          <p:cNvCxnSpPr>
            <a:cxnSpLocks/>
          </p:cNvCxnSpPr>
          <p:nvPr userDrawn="1"/>
        </p:nvCxnSpPr>
        <p:spPr>
          <a:xfrm>
            <a:off x="2482883" y="2881615"/>
            <a:ext cx="425780" cy="0"/>
          </a:xfrm>
          <a:prstGeom prst="line">
            <a:avLst/>
          </a:prstGeom>
          <a:ln w="2540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0A5C01A-AB9B-F73A-3080-B7717256B766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603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C6A8D2FC-D796-42BA-8762-024AE0489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r="7393" b="35335"/>
          <a:stretch/>
        </p:blipFill>
        <p:spPr>
          <a:xfrm>
            <a:off x="0" y="3693661"/>
            <a:ext cx="12192000" cy="3164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D8A2E-71A2-4A0C-859F-AC9444093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34919" y="1782368"/>
            <a:ext cx="7814425" cy="553998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quote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F05BCC-356E-4445-BBA2-1B12B403A893}"/>
              </a:ext>
            </a:extLst>
          </p:cNvPr>
          <p:cNvSpPr txBox="1"/>
          <p:nvPr/>
        </p:nvSpPr>
        <p:spPr>
          <a:xfrm>
            <a:off x="915897" y="1329674"/>
            <a:ext cx="132580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>
                <a:solidFill>
                  <a:srgbClr val="FAA41A"/>
                </a:solidFill>
                <a:latin typeface="Arial Black" panose="020B0A04020102020204" pitchFamily="34" charset="0"/>
                <a:cs typeface="Segoe UI Light" panose="020B0502040204020203" pitchFamily="34" charset="0"/>
              </a:rPr>
              <a:t>“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BB0C911-8C7F-4047-A982-C99E39433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18567" y="4874882"/>
            <a:ext cx="2930778" cy="369332"/>
          </a:xfrm>
        </p:spPr>
        <p:txBody>
          <a:bodyPr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E44480-A4E7-4446-A13B-9DFC4CB40ABD}"/>
              </a:ext>
            </a:extLst>
          </p:cNvPr>
          <p:cNvSpPr txBox="1"/>
          <p:nvPr userDrawn="1"/>
        </p:nvSpPr>
        <p:spPr>
          <a:xfrm>
            <a:off x="915897" y="1329674"/>
            <a:ext cx="132580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>
                <a:solidFill>
                  <a:srgbClr val="FAA41A"/>
                </a:solidFill>
                <a:latin typeface="Arial Black" panose="020B0A04020102020204" pitchFamily="34" charset="0"/>
                <a:cs typeface="Segoe UI Light" panose="020B0502040204020203" pitchFamily="34" charset="0"/>
              </a:rPr>
              <a:t>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1CDEC8-CDB5-03A3-F797-154F69123352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5080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FC3B90-B919-470C-89A0-AA20A6DE382F}"/>
              </a:ext>
            </a:extLst>
          </p:cNvPr>
          <p:cNvSpPr/>
          <p:nvPr userDrawn="1"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CBF8C4-77E7-48C5-A5B2-7A65A3F9B1B0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DEFB1D9-080D-4CAE-BD31-0BE5E1CFA0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" r="2660" b="32010"/>
          <a:stretch/>
        </p:blipFill>
        <p:spPr>
          <a:xfrm>
            <a:off x="4526" y="3856387"/>
            <a:ext cx="12187476" cy="30016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398782-2166-4933-8435-F6D80D332EB4}"/>
              </a:ext>
            </a:extLst>
          </p:cNvPr>
          <p:cNvSpPr txBox="1"/>
          <p:nvPr userDrawn="1"/>
        </p:nvSpPr>
        <p:spPr>
          <a:xfrm>
            <a:off x="391885" y="6289056"/>
            <a:ext cx="1493846" cy="3131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b="1" spc="300">
                <a:solidFill>
                  <a:schemeClr val="bg1"/>
                </a:solidFill>
                <a:latin typeface="Arial Narrow" panose="020B0606020202030204" pitchFamily="34" charset="0"/>
              </a:rPr>
              <a:t>CAROLLO.COM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F53237B-39D7-4B18-83EB-8BA441C8C0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7" y="6187980"/>
            <a:ext cx="1649879" cy="257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DB27CE-31B0-428A-99EA-90633464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0630" y="3905844"/>
            <a:ext cx="9230690" cy="707886"/>
          </a:xfrm>
        </p:spPr>
        <p:txBody>
          <a:bodyPr wrap="square"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closing slide text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3FE04E-F1E6-4674-B307-9E490992FC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7" y="6187980"/>
            <a:ext cx="1649879" cy="25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87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DD5A00-E259-42E7-A0BD-2413479CE905}"/>
              </a:ext>
            </a:extLst>
          </p:cNvPr>
          <p:cNvSpPr/>
          <p:nvPr/>
        </p:nvSpPr>
        <p:spPr>
          <a:xfrm>
            <a:off x="0" y="0"/>
            <a:ext cx="222926" cy="6857998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10619-0994-63E7-A1EB-870FD2E38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4128" y="1801368"/>
            <a:ext cx="8737270" cy="183845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Level 2 Bullet Style</a:t>
            </a:r>
          </a:p>
          <a:p>
            <a:pPr lvl="2"/>
            <a:r>
              <a:rPr lang="en-US"/>
              <a:t>Level 3 Bullet</a:t>
            </a:r>
          </a:p>
          <a:p>
            <a:pPr lvl="3"/>
            <a:r>
              <a:rPr lang="en-US"/>
              <a:t>Level 4 Bullet</a:t>
            </a:r>
          </a:p>
          <a:p>
            <a:pPr lvl="4"/>
            <a:r>
              <a:rPr lang="en-US"/>
              <a:t>Level 5 Bullet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DF81FE-145C-4273-8E85-D9F3D3B0EE34}"/>
              </a:ext>
            </a:extLst>
          </p:cNvPr>
          <p:cNvSpPr txBox="1"/>
          <p:nvPr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E38799-E33B-4A44-9773-F266E89E4860}"/>
              </a:ext>
            </a:extLst>
          </p:cNvPr>
          <p:cNvCxnSpPr>
            <a:cxnSpLocks/>
          </p:cNvCxnSpPr>
          <p:nvPr/>
        </p:nvCxnSpPr>
        <p:spPr>
          <a:xfrm>
            <a:off x="736270" y="343744"/>
            <a:ext cx="222926" cy="0"/>
          </a:xfrm>
          <a:prstGeom prst="line">
            <a:avLst/>
          </a:prstGeom>
          <a:ln w="19050">
            <a:solidFill>
              <a:srgbClr val="003C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B16E8960-8DAA-4FD1-A28E-EB169F38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C86506CF-E689-4FB6-AC81-1D1C19EEC6F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098549" y="5462572"/>
            <a:ext cx="243840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b">
            <a:spAutoFit/>
          </a:bodyPr>
          <a:lstStyle>
            <a:lvl1pPr>
              <a:defRPr sz="2800">
                <a:solidFill>
                  <a:schemeClr val="tx1"/>
                </a:solidFill>
                <a:latin typeface="Humanst521 BT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umanst521 BT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70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updatefooter0323.pptx/</a:t>
            </a:r>
            <a:fld id="{3587B205-D543-4E3E-B23B-C20DB7518250}" type="slidenum">
              <a:rPr lang="en-US" altLang="en-US" sz="70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70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4066BA-7B9B-40E1-8614-41C6695CABA8}"/>
              </a:ext>
            </a:extLst>
          </p:cNvPr>
          <p:cNvSpPr/>
          <p:nvPr userDrawn="1"/>
        </p:nvSpPr>
        <p:spPr>
          <a:xfrm>
            <a:off x="0" y="0"/>
            <a:ext cx="222926" cy="6857998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B2A85B-9A92-4FA4-AABF-1F5AD189B089}"/>
              </a:ext>
            </a:extLst>
          </p:cNvPr>
          <p:cNvCxnSpPr>
            <a:cxnSpLocks/>
          </p:cNvCxnSpPr>
          <p:nvPr userDrawn="1"/>
        </p:nvCxnSpPr>
        <p:spPr>
          <a:xfrm>
            <a:off x="736270" y="343744"/>
            <a:ext cx="222926" cy="0"/>
          </a:xfrm>
          <a:prstGeom prst="line">
            <a:avLst/>
          </a:prstGeom>
          <a:ln w="19050">
            <a:solidFill>
              <a:srgbClr val="003C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>
            <a:extLst>
              <a:ext uri="{FF2B5EF4-FFF2-40B4-BE49-F238E27FC236}">
                <a16:creationId xmlns:a16="http://schemas.microsoft.com/office/drawing/2014/main" id="{1FFDBB03-F298-4565-862B-C31775BEA9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200000">
            <a:off x="-1098549" y="5462572"/>
            <a:ext cx="243840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b">
            <a:spAutoFit/>
          </a:bodyPr>
          <a:lstStyle>
            <a:lvl1pPr>
              <a:defRPr sz="2800">
                <a:solidFill>
                  <a:schemeClr val="tx1"/>
                </a:solidFill>
                <a:latin typeface="Humanst521 BT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umanst521 BT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70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updatefooter0323.pptx/</a:t>
            </a:r>
            <a:fld id="{3587B205-D543-4E3E-B23B-C20DB7518250}" type="slidenum">
              <a:rPr lang="en-US" altLang="en-US" sz="70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70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90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818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Segoe UI Light" panose="020B0502040204020203" pitchFamily="34" charset="0"/>
          <a:ea typeface="+mj-ea"/>
          <a:cs typeface="Segoe UI Light" panose="020B0502040204020203" pitchFamily="34" charset="0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600"/>
        </a:spcBef>
        <a:buClr>
          <a:srgbClr val="003CB9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600"/>
        </a:spcBef>
        <a:buClr>
          <a:srgbClr val="2163DB"/>
        </a:buClr>
        <a:buFont typeface="Segoe UI" panose="020B0502040204020203" pitchFamily="34" charset="0"/>
        <a:buChar char="»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73152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FAA41A"/>
        </a:buClr>
        <a:buFont typeface="Segoe UI" panose="020B0502040204020203" pitchFamily="34" charset="0"/>
        <a:buChar char="−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1000"/>
        </a:spcBef>
        <a:buClr>
          <a:srgbClr val="333333"/>
        </a:buClr>
        <a:buFont typeface="Segoe UI Light" panose="020B0502040204020203" pitchFamily="34" charset="0"/>
        <a:buChar char="▪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1000"/>
        </a:spcBef>
        <a:buClr>
          <a:srgbClr val="333333"/>
        </a:buClr>
        <a:buFont typeface="Segoe UI Light" panose="020B0502040204020203" pitchFamily="34" charset="0"/>
        <a:buChar char="‑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20.svg"/><Relationship Id="rId3" Type="http://schemas.openxmlformats.org/officeDocument/2006/relationships/image" Target="../media/image12.jpeg"/><Relationship Id="rId7" Type="http://schemas.openxmlformats.org/officeDocument/2006/relationships/diagramLayout" Target="../diagrams/layout1.xml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1.xml"/><Relationship Id="rId11" Type="http://schemas.openxmlformats.org/officeDocument/2006/relationships/image" Target="../media/image18.svg"/><Relationship Id="rId5" Type="http://schemas.openxmlformats.org/officeDocument/2006/relationships/image" Target="../media/image14.jpeg"/><Relationship Id="rId10" Type="http://schemas.microsoft.com/office/2007/relationships/diagramDrawing" Target="../diagrams/drawing1.xml"/><Relationship Id="rId4" Type="http://schemas.openxmlformats.org/officeDocument/2006/relationships/image" Target="../media/image13.jpe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62241D-9687-461B-8086-2CEAD09A9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42" y="1051378"/>
            <a:ext cx="4850429" cy="2266636"/>
          </a:xfrm>
        </p:spPr>
        <p:txBody>
          <a:bodyPr>
            <a:normAutofit/>
          </a:bodyPr>
          <a:lstStyle/>
          <a:p>
            <a:r>
              <a:rPr lang="en-US" sz="4000" b="1"/>
              <a:t>Mendocino, CA</a:t>
            </a:r>
            <a:endParaRPr lang="en-US" sz="4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BD9EA-3244-6B41-459E-BFBFC0603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0241" y="4188970"/>
            <a:ext cx="4702021" cy="461665"/>
          </a:xfrm>
        </p:spPr>
        <p:txBody>
          <a:bodyPr/>
          <a:lstStyle/>
          <a:p>
            <a:r>
              <a:rPr lang="en-US">
                <a:latin typeface="Segoe UI Black"/>
                <a:ea typeface="Segoe UI Black"/>
                <a:cs typeface="Segoe UI Light"/>
              </a:rPr>
              <a:t>Alternative Analysis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86E212-6B57-CEDB-369F-8012BA9A315C}"/>
              </a:ext>
            </a:extLst>
          </p:cNvPr>
          <p:cNvSpPr txBox="1"/>
          <p:nvPr/>
        </p:nvSpPr>
        <p:spPr>
          <a:xfrm>
            <a:off x="212430" y="5456340"/>
            <a:ext cx="31459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September 25</a:t>
            </a:r>
            <a:r>
              <a:rPr lang="en-US" sz="1600" baseline="30000">
                <a:solidFill>
                  <a:schemeClr val="bg1"/>
                </a:solidFill>
              </a:rPr>
              <a:t>th</a:t>
            </a:r>
            <a:r>
              <a:rPr lang="en-US" sz="1600">
                <a:solidFill>
                  <a:schemeClr val="bg1"/>
                </a:solidFill>
              </a:rPr>
              <a:t>, 2026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651FF9F0-1F48-383F-077C-8C90E07F221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6" r="19016"/>
          <a:stretch/>
        </p:blipFill>
        <p:spPr>
          <a:custGeom>
            <a:avLst/>
            <a:gdLst>
              <a:gd name="connsiteX0" fmla="*/ 1700452 w 7010855"/>
              <a:gd name="connsiteY0" fmla="*/ 0 h 6872143"/>
              <a:gd name="connsiteX1" fmla="*/ 7010855 w 7010855"/>
              <a:gd name="connsiteY1" fmla="*/ 0 h 6872143"/>
              <a:gd name="connsiteX2" fmla="*/ 7010855 w 7010855"/>
              <a:gd name="connsiteY2" fmla="*/ 6872143 h 6872143"/>
              <a:gd name="connsiteX3" fmla="*/ 1526227 w 7010855"/>
              <a:gd name="connsiteY3" fmla="*/ 6872143 h 6872143"/>
              <a:gd name="connsiteX4" fmla="*/ 1465384 w 7010855"/>
              <a:gd name="connsiteY4" fmla="*/ 6819440 h 6872143"/>
              <a:gd name="connsiteX5" fmla="*/ 0 w 7010855"/>
              <a:gd name="connsiteY5" fmla="*/ 3508606 h 6872143"/>
              <a:gd name="connsiteX6" fmla="*/ 1627677 w 7010855"/>
              <a:gd name="connsiteY6" fmla="*/ 57190 h 687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0855" h="6872143">
                <a:moveTo>
                  <a:pt x="1700452" y="0"/>
                </a:moveTo>
                <a:lnTo>
                  <a:pt x="7010855" y="0"/>
                </a:lnTo>
                <a:lnTo>
                  <a:pt x="7010855" y="6872143"/>
                </a:lnTo>
                <a:lnTo>
                  <a:pt x="1526227" y="6872143"/>
                </a:lnTo>
                <a:lnTo>
                  <a:pt x="1465384" y="6819440"/>
                </a:lnTo>
                <a:cubicBezTo>
                  <a:pt x="565168" y="6001244"/>
                  <a:pt x="0" y="4820926"/>
                  <a:pt x="0" y="3508606"/>
                </a:cubicBezTo>
                <a:cubicBezTo>
                  <a:pt x="0" y="2119091"/>
                  <a:pt x="633614" y="877564"/>
                  <a:pt x="1627677" y="5719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8EAFF7-78F6-41B0-8E94-89FD8CDF1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9089" y="566761"/>
            <a:ext cx="1617935" cy="161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07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47F9CD0-E510-AE48-96DE-109422AECEBA}"/>
              </a:ext>
            </a:extLst>
          </p:cNvPr>
          <p:cNvGrpSpPr/>
          <p:nvPr/>
        </p:nvGrpSpPr>
        <p:grpSpPr>
          <a:xfrm>
            <a:off x="707926" y="1639190"/>
            <a:ext cx="896092" cy="429490"/>
            <a:chOff x="1015835" y="1178182"/>
            <a:chExt cx="896092" cy="470509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6DC3C9A7-3B7C-8044-8912-C69CB1678145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3BF14AA-CD36-D747-B9F1-69855EA1D731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64608E1-1C45-D044-B55B-F23AE207E4B6}"/>
              </a:ext>
            </a:extLst>
          </p:cNvPr>
          <p:cNvGrpSpPr/>
          <p:nvPr/>
        </p:nvGrpSpPr>
        <p:grpSpPr>
          <a:xfrm>
            <a:off x="707926" y="1706051"/>
            <a:ext cx="10563031" cy="894368"/>
            <a:chOff x="1015835" y="668905"/>
            <a:chExt cx="10563031" cy="979786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77D0E48C-C443-7742-9ED5-E5D83648A1B0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FAA77EC1-6A7A-924D-96BB-A89BFB3F9212}"/>
                </a:ext>
              </a:extLst>
            </p:cNvPr>
            <p:cNvSpPr txBox="1">
              <a:spLocks/>
            </p:cNvSpPr>
            <p:nvPr/>
          </p:nvSpPr>
          <p:spPr>
            <a:xfrm>
              <a:off x="2175164" y="668905"/>
              <a:ext cx="9403702" cy="34581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000">
                  <a:solidFill>
                    <a:srgbClr val="142431"/>
                  </a:solidFill>
                  <a:latin typeface="Arial"/>
                  <a:cs typeface="Arial"/>
                </a:rPr>
                <a:t>NEED FOR THE PROJECT</a:t>
              </a:r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C5FE77C-C8A7-CA4D-B070-7834C0678D5A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13DE282-26AD-4349-80FF-BA4B7AD905C8}"/>
              </a:ext>
            </a:extLst>
          </p:cNvPr>
          <p:cNvSpPr txBox="1">
            <a:spLocks/>
          </p:cNvSpPr>
          <p:nvPr/>
        </p:nvSpPr>
        <p:spPr>
          <a:xfrm>
            <a:off x="1867255" y="2202544"/>
            <a:ext cx="9403702" cy="31566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>
                <a:solidFill>
                  <a:srgbClr val="1424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1: </a:t>
            </a:r>
            <a:r>
              <a:rPr lang="en-US" sz="1600"/>
              <a:t>Rehabilitation and Operational Continuity Approach</a:t>
            </a:r>
            <a:endParaRPr lang="en-US" sz="2000">
              <a:solidFill>
                <a:srgbClr val="1424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C7C4D9C-C737-3949-85CA-C9050CC6CD5E}"/>
              </a:ext>
            </a:extLst>
          </p:cNvPr>
          <p:cNvGrpSpPr/>
          <p:nvPr/>
        </p:nvGrpSpPr>
        <p:grpSpPr>
          <a:xfrm>
            <a:off x="707926" y="2710993"/>
            <a:ext cx="896092" cy="429490"/>
            <a:chOff x="1015835" y="1178182"/>
            <a:chExt cx="896092" cy="470509"/>
          </a:xfrm>
        </p:grpSpPr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88B327B1-C31F-EB4D-80AC-770561DECC81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F33656D-0565-7C44-B06E-024B526D611C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C576EBD-D72A-57A2-A26B-AF819888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A570E03-E163-C6BB-0C0C-D04205BED841}"/>
              </a:ext>
            </a:extLst>
          </p:cNvPr>
          <p:cNvSpPr txBox="1">
            <a:spLocks/>
          </p:cNvSpPr>
          <p:nvPr/>
        </p:nvSpPr>
        <p:spPr>
          <a:xfrm>
            <a:off x="1867255" y="2767903"/>
            <a:ext cx="9403702" cy="3156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>
                <a:solidFill>
                  <a:srgbClr val="1424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2: </a:t>
            </a:r>
            <a:r>
              <a:rPr lang="en-US" sz="1600"/>
              <a:t>Rehabilitation and Optimized Modern Configuration</a:t>
            </a:r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EFC710-BE32-4469-14B0-DFA0E05B1E20}"/>
              </a:ext>
            </a:extLst>
          </p:cNvPr>
          <p:cNvGrpSpPr/>
          <p:nvPr/>
        </p:nvGrpSpPr>
        <p:grpSpPr>
          <a:xfrm>
            <a:off x="707926" y="3251056"/>
            <a:ext cx="896092" cy="429490"/>
            <a:chOff x="1015835" y="1178182"/>
            <a:chExt cx="896092" cy="470509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C03F0CDD-492C-AD25-A234-57A7F6446D15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AFBE042-31D0-5C0B-DBE1-0039F6D7792E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B40CB22-1D74-06CB-AB64-5E068A5D73BC}"/>
              </a:ext>
            </a:extLst>
          </p:cNvPr>
          <p:cNvSpPr txBox="1">
            <a:spLocks/>
          </p:cNvSpPr>
          <p:nvPr/>
        </p:nvSpPr>
        <p:spPr>
          <a:xfrm>
            <a:off x="1867255" y="3192686"/>
            <a:ext cx="9403702" cy="60223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>
                <a:solidFill>
                  <a:srgbClr val="1424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3: </a:t>
            </a:r>
            <a:r>
              <a:rPr lang="en-US" sz="1600"/>
              <a:t>Rehabilitation and High-Quality Effluent for Reuse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61116A-1DED-18C6-8E76-A689FA9DD4AD}"/>
              </a:ext>
            </a:extLst>
          </p:cNvPr>
          <p:cNvGrpSpPr/>
          <p:nvPr/>
        </p:nvGrpSpPr>
        <p:grpSpPr>
          <a:xfrm>
            <a:off x="707926" y="3784564"/>
            <a:ext cx="896092" cy="429490"/>
            <a:chOff x="1015835" y="1178182"/>
            <a:chExt cx="896092" cy="470509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48F9CF5D-0417-6E46-4B7D-7EA3FCAFA4D1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99907D4-3B7A-046C-819F-4B58BC9837E8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1DAE845-637A-6CA3-8F97-7480B98A2383}"/>
              </a:ext>
            </a:extLst>
          </p:cNvPr>
          <p:cNvSpPr txBox="1"/>
          <p:nvPr/>
        </p:nvSpPr>
        <p:spPr>
          <a:xfrm>
            <a:off x="3524250" y="3930650"/>
            <a:ext cx="247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26BDCE2-5BCA-84B4-8607-5BCE5747A1D0}"/>
              </a:ext>
            </a:extLst>
          </p:cNvPr>
          <p:cNvSpPr txBox="1">
            <a:spLocks/>
          </p:cNvSpPr>
          <p:nvPr/>
        </p:nvSpPr>
        <p:spPr>
          <a:xfrm>
            <a:off x="1868435" y="3841474"/>
            <a:ext cx="9403702" cy="3156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None/>
            </a:pPr>
            <a:r>
              <a:rPr lang="en-US" sz="2000" dirty="0">
                <a:solidFill>
                  <a:srgbClr val="142431"/>
                </a:solidFill>
                <a:latin typeface="Arial"/>
                <a:cs typeface="Arial"/>
              </a:rPr>
              <a:t>COST COMPARISON AND MULTI-CRITERIA EVALUATION</a:t>
            </a:r>
            <a:endParaRPr lang="en-US" sz="2000" dirty="0">
              <a:cs typeface="Segoe U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DE8E67C-6E91-B583-001D-CDFD04EA76F4}"/>
              </a:ext>
            </a:extLst>
          </p:cNvPr>
          <p:cNvGrpSpPr/>
          <p:nvPr/>
        </p:nvGrpSpPr>
        <p:grpSpPr>
          <a:xfrm>
            <a:off x="710144" y="4316992"/>
            <a:ext cx="896092" cy="429490"/>
            <a:chOff x="1015835" y="1178182"/>
            <a:chExt cx="896092" cy="470509"/>
          </a:xfrm>
        </p:grpSpPr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E0C7B6C4-E3C1-8BE1-78AF-5E23194DF867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06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D707BBC-4F66-FDDE-3630-2BCAAB6FF517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27B49FE-69C0-285C-6F6F-22632544EA84}"/>
              </a:ext>
            </a:extLst>
          </p:cNvPr>
          <p:cNvSpPr txBox="1">
            <a:spLocks/>
          </p:cNvSpPr>
          <p:nvPr/>
        </p:nvSpPr>
        <p:spPr>
          <a:xfrm>
            <a:off x="1924372" y="4375172"/>
            <a:ext cx="9403702" cy="3156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>
                <a:solidFill>
                  <a:srgbClr val="1424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9123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D4C948-E21B-84B6-BF35-3AE1BF1F72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>
                <a:latin typeface="Segoe UI Light"/>
                <a:cs typeface="Segoe UI Light"/>
              </a:rPr>
              <a:t>1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F15A0A-5A5B-B511-B52B-AB0F9BE73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for the Project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8BD48-B262-0EE9-567B-181C706269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12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606D3E-BCD1-AADF-C126-0D4F71988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721" y="1322947"/>
            <a:ext cx="9796556" cy="553505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7DF6A-179F-DC56-4181-6494D65A4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283219"/>
            <a:ext cx="10668330" cy="701731"/>
          </a:xfrm>
        </p:spPr>
        <p:txBody>
          <a:bodyPr wrap="square" anchor="ctr">
            <a:normAutofit/>
          </a:bodyPr>
          <a:lstStyle/>
          <a:p>
            <a:r>
              <a:rPr lang="en-US" sz="3400"/>
              <a:t>Overview of the MCCSD Wastewater Treatment Facility</a:t>
            </a:r>
          </a:p>
        </p:txBody>
      </p:sp>
    </p:spTree>
    <p:extLst>
      <p:ext uri="{BB962C8B-B14F-4D97-AF65-F5344CB8AC3E}">
        <p14:creationId xmlns:p14="http://schemas.microsoft.com/office/powerpoint/2010/main" val="71673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2E42D-9976-293F-FBC5-354D97A19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B0607-FA84-805F-94A1-797782CC0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for the Project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AF1C32F-BB84-0AF4-4A1A-76FA6B631BD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91467" y="1488022"/>
            <a:ext cx="6842026" cy="4339650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>
                <a:latin typeface="Segoe UI"/>
                <a:cs typeface="Segoe UI"/>
              </a:rPr>
              <a:t>Aging treatment and collection system infrastructure</a:t>
            </a:r>
            <a:endParaRPr lang="en-US"/>
          </a:p>
          <a:p>
            <a:pPr marL="342900" indent="-342900">
              <a:spcBef>
                <a:spcPts val="1200"/>
              </a:spcBef>
            </a:pPr>
            <a:r>
              <a:rPr lang="en-US">
                <a:latin typeface="Segoe UI"/>
                <a:cs typeface="Segoe UI"/>
              </a:rPr>
              <a:t>Limited redundancy creates operational risk</a:t>
            </a:r>
            <a:endParaRPr lang="en-US"/>
          </a:p>
          <a:p>
            <a:pPr marL="342900" indent="-342900">
              <a:spcBef>
                <a:spcPts val="1200"/>
              </a:spcBef>
            </a:pPr>
            <a:r>
              <a:rPr lang="en-US">
                <a:latin typeface="Segoe UI"/>
                <a:cs typeface="Segoe UI"/>
              </a:rPr>
              <a:t>Critical equipment nearing end of service life</a:t>
            </a:r>
          </a:p>
          <a:p>
            <a:pPr marL="342900" indent="-342900">
              <a:spcBef>
                <a:spcPts val="1200"/>
              </a:spcBef>
            </a:pPr>
            <a:r>
              <a:rPr lang="en-US">
                <a:latin typeface="Segoe UI"/>
                <a:cs typeface="Segoe UI"/>
              </a:rPr>
              <a:t>Lift station safety and maintenance concerns</a:t>
            </a:r>
          </a:p>
          <a:p>
            <a:pPr marL="342900" indent="-342900">
              <a:spcBef>
                <a:spcPts val="1200"/>
              </a:spcBef>
            </a:pPr>
            <a:r>
              <a:rPr lang="en-US">
                <a:latin typeface="Segoe UI"/>
                <a:cs typeface="Segoe UI"/>
              </a:rPr>
              <a:t>Wet weather flow management challenges</a:t>
            </a:r>
          </a:p>
          <a:p>
            <a:pPr marL="342900" indent="-342900">
              <a:spcBef>
                <a:spcPts val="1200"/>
              </a:spcBef>
            </a:pPr>
            <a:r>
              <a:rPr lang="en-US">
                <a:latin typeface="Segoe UI"/>
                <a:cs typeface="Segoe UI"/>
              </a:rPr>
              <a:t>Future regulatory and recycled water requirements</a:t>
            </a:r>
          </a:p>
          <a:p>
            <a:pPr>
              <a:spcBef>
                <a:spcPts val="1200"/>
              </a:spcBef>
            </a:pP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7132D1-72C6-463F-C3DF-FF166A2D7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612" y="153692"/>
            <a:ext cx="3857624" cy="28955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F741CD-498E-7DEA-20C8-F12B63871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6" b="5642"/>
          <a:stretch>
            <a:fillRect/>
          </a:stretch>
        </p:blipFill>
        <p:spPr>
          <a:xfrm>
            <a:off x="7948192" y="3182543"/>
            <a:ext cx="3024464" cy="346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27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Packaged TITAN MBR™ Membrane Bioreactor Treatment System | Smith &amp; Loveless  Inc.">
            <a:extLst>
              <a:ext uri="{FF2B5EF4-FFF2-40B4-BE49-F238E27FC236}">
                <a16:creationId xmlns:a16="http://schemas.microsoft.com/office/drawing/2014/main" id="{AA29500B-5E13-4E3E-0F4F-A1DD6F123A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64" t="4160" r="3445"/>
          <a:stretch>
            <a:fillRect/>
          </a:stretch>
        </p:blipFill>
        <p:spPr>
          <a:xfrm>
            <a:off x="8200517" y="1543049"/>
            <a:ext cx="3295958" cy="2454623"/>
          </a:xfrm>
          <a:prstGeom prst="round2SameRect">
            <a:avLst>
              <a:gd name="adj1" fmla="val 7793"/>
              <a:gd name="adj2" fmla="val 0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5BECEA-A050-3069-C697-2A89DF8F4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Alternatives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2D04A9E-2964-B539-2306-6F5C7F272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0" t="5177" r="13172" b="14053"/>
          <a:stretch>
            <a:fillRect/>
          </a:stretch>
        </p:blipFill>
        <p:spPr>
          <a:xfrm>
            <a:off x="4336565" y="1543050"/>
            <a:ext cx="3308813" cy="2482590"/>
          </a:xfrm>
          <a:prstGeom prst="round2SameRect">
            <a:avLst>
              <a:gd name="adj1" fmla="val 7793"/>
              <a:gd name="adj2" fmla="val 0"/>
            </a:avLst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B6917A-0143-3173-ADA5-2F99F31335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11" y="1530696"/>
            <a:ext cx="3308814" cy="2466977"/>
          </a:xfrm>
          <a:prstGeom prst="round2SameRect">
            <a:avLst>
              <a:gd name="adj1" fmla="val 8816"/>
              <a:gd name="adj2" fmla="val 0"/>
            </a:avLst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DD23051-B041-FD34-4D52-FC0C5BC09B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9732374"/>
              </p:ext>
            </p:extLst>
          </p:nvPr>
        </p:nvGraphicFramePr>
        <p:xfrm>
          <a:off x="472611" y="719666"/>
          <a:ext cx="1130157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2073829-6182-3343-A0E6-BE0C747B180F}"/>
              </a:ext>
            </a:extLst>
          </p:cNvPr>
          <p:cNvSpPr txBox="1"/>
          <p:nvPr/>
        </p:nvSpPr>
        <p:spPr>
          <a:xfrm>
            <a:off x="595907" y="5239820"/>
            <a:ext cx="2794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Rehabilitation and Operational Continuity Approach​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81AEC5-6290-C2CE-D2FC-8AB89F113085}"/>
              </a:ext>
            </a:extLst>
          </p:cNvPr>
          <p:cNvSpPr txBox="1"/>
          <p:nvPr/>
        </p:nvSpPr>
        <p:spPr>
          <a:xfrm>
            <a:off x="4698714" y="5239820"/>
            <a:ext cx="2794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Rehabilitation and Optimized Modern Configuration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6225D5-0C30-D296-F9D2-04BBE60393A4}"/>
              </a:ext>
            </a:extLst>
          </p:cNvPr>
          <p:cNvSpPr txBox="1"/>
          <p:nvPr/>
        </p:nvSpPr>
        <p:spPr>
          <a:xfrm>
            <a:off x="8336714" y="5239820"/>
            <a:ext cx="2794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Rehabilitation and High-Quality Effluent for Reuse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F4D4F12-4327-B77F-A482-1548B936D880}"/>
              </a:ext>
            </a:extLst>
          </p:cNvPr>
          <p:cNvSpPr/>
          <p:nvPr/>
        </p:nvSpPr>
        <p:spPr>
          <a:xfrm>
            <a:off x="3208654" y="4428162"/>
            <a:ext cx="585627" cy="6575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Badge 1 with solid fill">
            <a:extLst>
              <a:ext uri="{FF2B5EF4-FFF2-40B4-BE49-F238E27FC236}">
                <a16:creationId xmlns:a16="http://schemas.microsoft.com/office/drawing/2014/main" id="{4AA36141-D24E-DB57-37D6-6962201D24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00122" y="4166017"/>
            <a:ext cx="1161287" cy="1161287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E1AB910B-EB67-8865-0940-44CB0A86C3C1}"/>
              </a:ext>
            </a:extLst>
          </p:cNvPr>
          <p:cNvSpPr/>
          <p:nvPr/>
        </p:nvSpPr>
        <p:spPr>
          <a:xfrm>
            <a:off x="7059751" y="4428161"/>
            <a:ext cx="585627" cy="6575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3307982-3037-08E4-90C1-3FCF1250E1AD}"/>
              </a:ext>
            </a:extLst>
          </p:cNvPr>
          <p:cNvSpPr/>
          <p:nvPr/>
        </p:nvSpPr>
        <p:spPr>
          <a:xfrm>
            <a:off x="10910848" y="4428161"/>
            <a:ext cx="585627" cy="6575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Badge 3 with solid fill">
            <a:extLst>
              <a:ext uri="{FF2B5EF4-FFF2-40B4-BE49-F238E27FC236}">
                <a16:creationId xmlns:a16="http://schemas.microsoft.com/office/drawing/2014/main" id="{4F167868-94B8-B09A-7E6F-DF176B09B1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12896" y="4166017"/>
            <a:ext cx="1161288" cy="1161288"/>
          </a:xfrm>
          <a:prstGeom prst="rect">
            <a:avLst/>
          </a:prstGeom>
        </p:spPr>
      </p:pic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7EC20F53-5059-3770-4FBE-65D95254C1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61646" y="4166017"/>
            <a:ext cx="1161288" cy="116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785EC-473F-ABC8-59DF-E2ACDBBE2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F5679-E39C-72C8-5359-AE3F160C720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90074" y="1890117"/>
            <a:ext cx="8177726" cy="3170099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/>
              <a:t>Increase treatment process </a:t>
            </a:r>
            <a:r>
              <a:rPr lang="en-US" b="1"/>
              <a:t>redundancy</a:t>
            </a:r>
          </a:p>
          <a:p>
            <a:pPr>
              <a:spcBef>
                <a:spcPts val="2400"/>
              </a:spcBef>
            </a:pPr>
            <a:r>
              <a:rPr lang="en-US"/>
              <a:t>Replace aging infrastructure and equipment</a:t>
            </a:r>
          </a:p>
          <a:p>
            <a:pPr>
              <a:spcBef>
                <a:spcPts val="2400"/>
              </a:spcBef>
            </a:pPr>
            <a:r>
              <a:rPr lang="en-US"/>
              <a:t>Enhance </a:t>
            </a:r>
            <a:r>
              <a:rPr lang="en-US" b="1"/>
              <a:t>operator safety</a:t>
            </a:r>
          </a:p>
          <a:p>
            <a:pPr>
              <a:spcBef>
                <a:spcPts val="2400"/>
              </a:spcBef>
            </a:pPr>
            <a:r>
              <a:rPr lang="en-US"/>
              <a:t>Improve wet weather flow management</a:t>
            </a:r>
          </a:p>
          <a:p>
            <a:pPr>
              <a:spcBef>
                <a:spcPts val="2400"/>
              </a:spcBef>
            </a:pPr>
            <a:r>
              <a:rPr lang="en-US"/>
              <a:t>Support future water reuse and regulatory requirements</a:t>
            </a:r>
          </a:p>
        </p:txBody>
      </p:sp>
      <p:pic>
        <p:nvPicPr>
          <p:cNvPr id="5" name="Graphic 4" descr="Presentation with checklist with solid fill">
            <a:extLst>
              <a:ext uri="{FF2B5EF4-FFF2-40B4-BE49-F238E27FC236}">
                <a16:creationId xmlns:a16="http://schemas.microsoft.com/office/drawing/2014/main" id="{E9E7076F-162E-3029-EBC5-6A2D38D2E5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9026" y="1801368"/>
            <a:ext cx="28829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74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8690D-28AD-15F4-819F-554B9CD99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DA6DC3-8EDA-E888-BD11-814407ED95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02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B9BFA1-79A4-74E6-91DB-2DB913474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880" y="2268300"/>
            <a:ext cx="8192770" cy="2989500"/>
          </a:xfrm>
        </p:spPr>
        <p:txBody>
          <a:bodyPr/>
          <a:lstStyle/>
          <a:p>
            <a:r>
              <a:rPr lang="en-US"/>
              <a:t>Alternative 1:</a:t>
            </a:r>
            <a:br>
              <a:rPr lang="en-US"/>
            </a:br>
            <a:r>
              <a:rPr lang="en-US" sz="2400"/>
              <a:t>Rehabilitation of Existing Package Plant and Operational Continuity Approach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7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1D5B8-A69B-F610-8CF9-63702E7DF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Alternative 1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BA52A-3FEA-11BB-78D9-7DD1F2D882C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36270" y="1751617"/>
            <a:ext cx="9645980" cy="292387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Rehabilitate the existing treatment facilities and add a second package treatment train.</a:t>
            </a:r>
          </a:p>
          <a:p>
            <a:pPr>
              <a:spcBef>
                <a:spcPts val="1200"/>
              </a:spcBef>
            </a:pPr>
            <a:r>
              <a:rPr lang="en-US" dirty="0"/>
              <a:t>Increase process redundancy and operational reliability.</a:t>
            </a:r>
          </a:p>
          <a:p>
            <a:pPr>
              <a:spcBef>
                <a:spcPts val="1200"/>
              </a:spcBef>
            </a:pPr>
            <a:r>
              <a:rPr lang="en-US" dirty="0"/>
              <a:t>Expand overflow storage capacity to improve wet weather resiliency.</a:t>
            </a:r>
          </a:p>
          <a:p>
            <a:pPr>
              <a:spcBef>
                <a:spcPts val="1200"/>
              </a:spcBef>
            </a:pPr>
            <a:r>
              <a:rPr lang="en-US" dirty="0"/>
              <a:t>Maintain familiar treatment processes and operations for staff.</a:t>
            </a:r>
          </a:p>
          <a:p>
            <a:pPr>
              <a:spcBef>
                <a:spcPts val="1200"/>
              </a:spcBef>
            </a:pPr>
            <a:r>
              <a:rPr lang="en-US" dirty="0"/>
              <a:t>Allow phased implementation while maintaining plant operations.</a:t>
            </a:r>
          </a:p>
        </p:txBody>
      </p:sp>
    </p:spTree>
    <p:extLst>
      <p:ext uri="{BB962C8B-B14F-4D97-AF65-F5344CB8AC3E}">
        <p14:creationId xmlns:p14="http://schemas.microsoft.com/office/powerpoint/2010/main" val="3632298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C7EAC767-2A4F-5D56-2BB8-B31FE9AC1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083649-CC06-5A73-6873-83F406DC670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7"/>
          <a:stretch>
            <a:fillRect/>
          </a:stretch>
        </p:blipFill>
        <p:spPr>
          <a:xfrm>
            <a:off x="265707" y="543686"/>
            <a:ext cx="11503269" cy="631431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0AB2F9D-E8E3-11F8-64DB-0518A697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708" y="52986"/>
            <a:ext cx="11503268" cy="66369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Alternative 1: </a:t>
            </a:r>
            <a:r>
              <a:rPr lang="en-US" sz="2400"/>
              <a:t>Rehab and Operational Continuity - Layout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574DEC7-7376-3AE1-E784-500454117795}"/>
              </a:ext>
            </a:extLst>
          </p:cNvPr>
          <p:cNvCxnSpPr>
            <a:cxnSpLocks/>
          </p:cNvCxnSpPr>
          <p:nvPr/>
        </p:nvCxnSpPr>
        <p:spPr>
          <a:xfrm>
            <a:off x="9226550" y="6832600"/>
            <a:ext cx="25424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7A321C6-2976-B159-EB95-9D158EDA0DAC}"/>
              </a:ext>
            </a:extLst>
          </p:cNvPr>
          <p:cNvSpPr/>
          <p:nvPr/>
        </p:nvSpPr>
        <p:spPr>
          <a:xfrm>
            <a:off x="5419703" y="2613660"/>
            <a:ext cx="333397" cy="449580"/>
          </a:xfrm>
          <a:custGeom>
            <a:avLst/>
            <a:gdLst>
              <a:gd name="csX0" fmla="*/ 333397 w 333397"/>
              <a:gd name="csY0" fmla="*/ 0 h 449580"/>
              <a:gd name="csX1" fmla="*/ 59077 w 333397"/>
              <a:gd name="csY1" fmla="*/ 60960 h 449580"/>
              <a:gd name="csX2" fmla="*/ 5737 w 333397"/>
              <a:gd name="csY2" fmla="*/ 190500 h 449580"/>
              <a:gd name="csX3" fmla="*/ 13357 w 333397"/>
              <a:gd name="csY3" fmla="*/ 449580 h 4495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33397" h="449580">
                <a:moveTo>
                  <a:pt x="333397" y="0"/>
                </a:moveTo>
                <a:lnTo>
                  <a:pt x="59077" y="60960"/>
                </a:lnTo>
                <a:cubicBezTo>
                  <a:pt x="40216" y="111255"/>
                  <a:pt x="-18393" y="157480"/>
                  <a:pt x="5737" y="190500"/>
                </a:cubicBezTo>
                <a:lnTo>
                  <a:pt x="13357" y="449580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A219C1E-BD04-F71F-BAB8-3FDE43B45422}"/>
              </a:ext>
            </a:extLst>
          </p:cNvPr>
          <p:cNvSpPr/>
          <p:nvPr/>
        </p:nvSpPr>
        <p:spPr>
          <a:xfrm rot="20547318" flipV="1">
            <a:off x="4238602" y="908064"/>
            <a:ext cx="2362200" cy="1376680"/>
          </a:xfrm>
          <a:custGeom>
            <a:avLst/>
            <a:gdLst>
              <a:gd name="csX0" fmla="*/ 355600 w 2362200"/>
              <a:gd name="csY0" fmla="*/ 218440 h 1376680"/>
              <a:gd name="csX1" fmla="*/ 355600 w 2362200"/>
              <a:gd name="csY1" fmla="*/ 218440 h 1376680"/>
              <a:gd name="csX2" fmla="*/ 274320 w 2362200"/>
              <a:gd name="csY2" fmla="*/ 228600 h 1376680"/>
              <a:gd name="csX3" fmla="*/ 243840 w 2362200"/>
              <a:gd name="csY3" fmla="*/ 238760 h 1376680"/>
              <a:gd name="csX4" fmla="*/ 182880 w 2362200"/>
              <a:gd name="csY4" fmla="*/ 254000 h 1376680"/>
              <a:gd name="csX5" fmla="*/ 152400 w 2362200"/>
              <a:gd name="csY5" fmla="*/ 269240 h 1376680"/>
              <a:gd name="csX6" fmla="*/ 132080 w 2362200"/>
              <a:gd name="csY6" fmla="*/ 279400 h 1376680"/>
              <a:gd name="csX7" fmla="*/ 76200 w 2362200"/>
              <a:gd name="csY7" fmla="*/ 284480 h 1376680"/>
              <a:gd name="csX8" fmla="*/ 45720 w 2362200"/>
              <a:gd name="csY8" fmla="*/ 304800 h 1376680"/>
              <a:gd name="csX9" fmla="*/ 25400 w 2362200"/>
              <a:gd name="csY9" fmla="*/ 355600 h 1376680"/>
              <a:gd name="csX10" fmla="*/ 20320 w 2362200"/>
              <a:gd name="csY10" fmla="*/ 381000 h 1376680"/>
              <a:gd name="csX11" fmla="*/ 10160 w 2362200"/>
              <a:gd name="csY11" fmla="*/ 411480 h 1376680"/>
              <a:gd name="csX12" fmla="*/ 0 w 2362200"/>
              <a:gd name="csY12" fmla="*/ 477520 h 1376680"/>
              <a:gd name="csX13" fmla="*/ 10160 w 2362200"/>
              <a:gd name="csY13" fmla="*/ 574040 h 1376680"/>
              <a:gd name="csX14" fmla="*/ 30480 w 2362200"/>
              <a:gd name="csY14" fmla="*/ 650240 h 1376680"/>
              <a:gd name="csX15" fmla="*/ 35560 w 2362200"/>
              <a:gd name="csY15" fmla="*/ 675640 h 1376680"/>
              <a:gd name="csX16" fmla="*/ 45720 w 2362200"/>
              <a:gd name="csY16" fmla="*/ 701040 h 1376680"/>
              <a:gd name="csX17" fmla="*/ 60960 w 2362200"/>
              <a:gd name="csY17" fmla="*/ 741680 h 1376680"/>
              <a:gd name="csX18" fmla="*/ 66040 w 2362200"/>
              <a:gd name="csY18" fmla="*/ 767080 h 1376680"/>
              <a:gd name="csX19" fmla="*/ 71120 w 2362200"/>
              <a:gd name="csY19" fmla="*/ 782320 h 1376680"/>
              <a:gd name="csX20" fmla="*/ 81280 w 2362200"/>
              <a:gd name="csY20" fmla="*/ 833120 h 1376680"/>
              <a:gd name="csX21" fmla="*/ 91440 w 2362200"/>
              <a:gd name="csY21" fmla="*/ 863600 h 1376680"/>
              <a:gd name="csX22" fmla="*/ 101600 w 2362200"/>
              <a:gd name="csY22" fmla="*/ 904240 h 1376680"/>
              <a:gd name="csX23" fmla="*/ 111760 w 2362200"/>
              <a:gd name="csY23" fmla="*/ 929640 h 1376680"/>
              <a:gd name="csX24" fmla="*/ 121920 w 2362200"/>
              <a:gd name="csY24" fmla="*/ 949960 h 1376680"/>
              <a:gd name="csX25" fmla="*/ 147320 w 2362200"/>
              <a:gd name="csY25" fmla="*/ 1031240 h 1376680"/>
              <a:gd name="csX26" fmla="*/ 162560 w 2362200"/>
              <a:gd name="csY26" fmla="*/ 1061720 h 1376680"/>
              <a:gd name="csX27" fmla="*/ 182880 w 2362200"/>
              <a:gd name="csY27" fmla="*/ 1092200 h 1376680"/>
              <a:gd name="csX28" fmla="*/ 187960 w 2362200"/>
              <a:gd name="csY28" fmla="*/ 1107440 h 1376680"/>
              <a:gd name="csX29" fmla="*/ 223520 w 2362200"/>
              <a:gd name="csY29" fmla="*/ 1148080 h 1376680"/>
              <a:gd name="csX30" fmla="*/ 238760 w 2362200"/>
              <a:gd name="csY30" fmla="*/ 1168400 h 1376680"/>
              <a:gd name="csX31" fmla="*/ 254000 w 2362200"/>
              <a:gd name="csY31" fmla="*/ 1178560 h 1376680"/>
              <a:gd name="csX32" fmla="*/ 304800 w 2362200"/>
              <a:gd name="csY32" fmla="*/ 1203960 h 1376680"/>
              <a:gd name="csX33" fmla="*/ 325120 w 2362200"/>
              <a:gd name="csY33" fmla="*/ 1214120 h 1376680"/>
              <a:gd name="csX34" fmla="*/ 355600 w 2362200"/>
              <a:gd name="csY34" fmla="*/ 1224280 h 1376680"/>
              <a:gd name="csX35" fmla="*/ 370840 w 2362200"/>
              <a:gd name="csY35" fmla="*/ 1234440 h 1376680"/>
              <a:gd name="csX36" fmla="*/ 563880 w 2362200"/>
              <a:gd name="csY36" fmla="*/ 1336040 h 1376680"/>
              <a:gd name="csX37" fmla="*/ 767080 w 2362200"/>
              <a:gd name="csY37" fmla="*/ 1376680 h 1376680"/>
              <a:gd name="csX38" fmla="*/ 929640 w 2362200"/>
              <a:gd name="csY38" fmla="*/ 1336040 h 1376680"/>
              <a:gd name="csX39" fmla="*/ 1376680 w 2362200"/>
              <a:gd name="csY39" fmla="*/ 1320800 h 1376680"/>
              <a:gd name="csX40" fmla="*/ 1808480 w 2362200"/>
              <a:gd name="csY40" fmla="*/ 1249680 h 1376680"/>
              <a:gd name="csX41" fmla="*/ 1808480 w 2362200"/>
              <a:gd name="csY41" fmla="*/ 1244600 h 1376680"/>
              <a:gd name="csX42" fmla="*/ 1965960 w 2362200"/>
              <a:gd name="csY42" fmla="*/ 1219200 h 1376680"/>
              <a:gd name="csX43" fmla="*/ 2006600 w 2362200"/>
              <a:gd name="csY43" fmla="*/ 1203960 h 1376680"/>
              <a:gd name="csX44" fmla="*/ 2057400 w 2362200"/>
              <a:gd name="csY44" fmla="*/ 1178560 h 1376680"/>
              <a:gd name="csX45" fmla="*/ 2108200 w 2362200"/>
              <a:gd name="csY45" fmla="*/ 1132840 h 1376680"/>
              <a:gd name="csX46" fmla="*/ 2123440 w 2362200"/>
              <a:gd name="csY46" fmla="*/ 1127760 h 1376680"/>
              <a:gd name="csX47" fmla="*/ 2143760 w 2362200"/>
              <a:gd name="csY47" fmla="*/ 1112520 h 1376680"/>
              <a:gd name="csX48" fmla="*/ 2174240 w 2362200"/>
              <a:gd name="csY48" fmla="*/ 1082040 h 1376680"/>
              <a:gd name="csX49" fmla="*/ 2189480 w 2362200"/>
              <a:gd name="csY49" fmla="*/ 1071880 h 1376680"/>
              <a:gd name="csX50" fmla="*/ 2204720 w 2362200"/>
              <a:gd name="csY50" fmla="*/ 1056640 h 1376680"/>
              <a:gd name="csX51" fmla="*/ 2225040 w 2362200"/>
              <a:gd name="csY51" fmla="*/ 1046480 h 1376680"/>
              <a:gd name="csX52" fmla="*/ 2245360 w 2362200"/>
              <a:gd name="csY52" fmla="*/ 1026160 h 1376680"/>
              <a:gd name="csX53" fmla="*/ 2275840 w 2362200"/>
              <a:gd name="csY53" fmla="*/ 1005840 h 1376680"/>
              <a:gd name="csX54" fmla="*/ 2362200 w 2362200"/>
              <a:gd name="csY54" fmla="*/ 833120 h 1376680"/>
              <a:gd name="csX55" fmla="*/ 2164080 w 2362200"/>
              <a:gd name="csY55" fmla="*/ 111760 h 1376680"/>
              <a:gd name="csX56" fmla="*/ 2123440 w 2362200"/>
              <a:gd name="csY56" fmla="*/ 91440 h 1376680"/>
              <a:gd name="csX57" fmla="*/ 2113280 w 2362200"/>
              <a:gd name="csY57" fmla="*/ 71120 h 1376680"/>
              <a:gd name="csX58" fmla="*/ 2082800 w 2362200"/>
              <a:gd name="csY58" fmla="*/ 35560 h 1376680"/>
              <a:gd name="csX59" fmla="*/ 2062480 w 2362200"/>
              <a:gd name="csY59" fmla="*/ 20320 h 1376680"/>
              <a:gd name="csX60" fmla="*/ 2016760 w 2362200"/>
              <a:gd name="csY60" fmla="*/ 5080 h 1376680"/>
              <a:gd name="csX61" fmla="*/ 2001520 w 2362200"/>
              <a:gd name="csY61" fmla="*/ 0 h 1376680"/>
              <a:gd name="csX62" fmla="*/ 1656080 w 2362200"/>
              <a:gd name="csY62" fmla="*/ 5080 h 1376680"/>
              <a:gd name="csX63" fmla="*/ 1595120 w 2362200"/>
              <a:gd name="csY63" fmla="*/ 15240 h 1376680"/>
              <a:gd name="csX64" fmla="*/ 1574800 w 2362200"/>
              <a:gd name="csY64" fmla="*/ 20320 h 1376680"/>
              <a:gd name="csX65" fmla="*/ 1518920 w 2362200"/>
              <a:gd name="csY65" fmla="*/ 30480 h 1376680"/>
              <a:gd name="csX66" fmla="*/ 355600 w 2362200"/>
              <a:gd name="csY66" fmla="*/ 218440 h 1376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2362200" h="1376680">
                <a:moveTo>
                  <a:pt x="355600" y="218440"/>
                </a:moveTo>
                <a:lnTo>
                  <a:pt x="355600" y="218440"/>
                </a:lnTo>
                <a:cubicBezTo>
                  <a:pt x="329021" y="220856"/>
                  <a:pt x="300564" y="221443"/>
                  <a:pt x="274320" y="228600"/>
                </a:cubicBezTo>
                <a:cubicBezTo>
                  <a:pt x="263988" y="231418"/>
                  <a:pt x="254159" y="235894"/>
                  <a:pt x="243840" y="238760"/>
                </a:cubicBezTo>
                <a:cubicBezTo>
                  <a:pt x="223659" y="244366"/>
                  <a:pt x="182880" y="254000"/>
                  <a:pt x="182880" y="254000"/>
                </a:cubicBezTo>
                <a:cubicBezTo>
                  <a:pt x="153592" y="273525"/>
                  <a:pt x="181845" y="256621"/>
                  <a:pt x="152400" y="269240"/>
                </a:cubicBezTo>
                <a:cubicBezTo>
                  <a:pt x="145439" y="272223"/>
                  <a:pt x="139506" y="277915"/>
                  <a:pt x="132080" y="279400"/>
                </a:cubicBezTo>
                <a:cubicBezTo>
                  <a:pt x="113740" y="283068"/>
                  <a:pt x="94827" y="282787"/>
                  <a:pt x="76200" y="284480"/>
                </a:cubicBezTo>
                <a:cubicBezTo>
                  <a:pt x="66040" y="291253"/>
                  <a:pt x="51181" y="293878"/>
                  <a:pt x="45720" y="304800"/>
                </a:cubicBezTo>
                <a:cubicBezTo>
                  <a:pt x="34322" y="327597"/>
                  <a:pt x="32933" y="327980"/>
                  <a:pt x="25400" y="355600"/>
                </a:cubicBezTo>
                <a:cubicBezTo>
                  <a:pt x="23128" y="363930"/>
                  <a:pt x="22592" y="372670"/>
                  <a:pt x="20320" y="381000"/>
                </a:cubicBezTo>
                <a:cubicBezTo>
                  <a:pt x="17502" y="391332"/>
                  <a:pt x="12757" y="401090"/>
                  <a:pt x="10160" y="411480"/>
                </a:cubicBezTo>
                <a:cubicBezTo>
                  <a:pt x="7811" y="420878"/>
                  <a:pt x="1074" y="470000"/>
                  <a:pt x="0" y="477520"/>
                </a:cubicBezTo>
                <a:cubicBezTo>
                  <a:pt x="3387" y="509693"/>
                  <a:pt x="5585" y="542014"/>
                  <a:pt x="10160" y="574040"/>
                </a:cubicBezTo>
                <a:cubicBezTo>
                  <a:pt x="17682" y="626696"/>
                  <a:pt x="18786" y="607363"/>
                  <a:pt x="30480" y="650240"/>
                </a:cubicBezTo>
                <a:cubicBezTo>
                  <a:pt x="32752" y="658570"/>
                  <a:pt x="33079" y="667370"/>
                  <a:pt x="35560" y="675640"/>
                </a:cubicBezTo>
                <a:cubicBezTo>
                  <a:pt x="38180" y="684374"/>
                  <a:pt x="43100" y="692306"/>
                  <a:pt x="45720" y="701040"/>
                </a:cubicBezTo>
                <a:cubicBezTo>
                  <a:pt x="57704" y="740987"/>
                  <a:pt x="41975" y="713203"/>
                  <a:pt x="60960" y="741680"/>
                </a:cubicBezTo>
                <a:cubicBezTo>
                  <a:pt x="62653" y="750147"/>
                  <a:pt x="63946" y="758703"/>
                  <a:pt x="66040" y="767080"/>
                </a:cubicBezTo>
                <a:cubicBezTo>
                  <a:pt x="67339" y="772275"/>
                  <a:pt x="69958" y="777093"/>
                  <a:pt x="71120" y="782320"/>
                </a:cubicBezTo>
                <a:cubicBezTo>
                  <a:pt x="78966" y="817629"/>
                  <a:pt x="72605" y="804202"/>
                  <a:pt x="81280" y="833120"/>
                </a:cubicBezTo>
                <a:cubicBezTo>
                  <a:pt x="84357" y="843378"/>
                  <a:pt x="88498" y="853302"/>
                  <a:pt x="91440" y="863600"/>
                </a:cubicBezTo>
                <a:cubicBezTo>
                  <a:pt x="95276" y="877026"/>
                  <a:pt x="96414" y="891275"/>
                  <a:pt x="101600" y="904240"/>
                </a:cubicBezTo>
                <a:cubicBezTo>
                  <a:pt x="104987" y="912707"/>
                  <a:pt x="108056" y="921307"/>
                  <a:pt x="111760" y="929640"/>
                </a:cubicBezTo>
                <a:cubicBezTo>
                  <a:pt x="114836" y="936560"/>
                  <a:pt x="119332" y="942843"/>
                  <a:pt x="121920" y="949960"/>
                </a:cubicBezTo>
                <a:cubicBezTo>
                  <a:pt x="127613" y="965616"/>
                  <a:pt x="139753" y="1019890"/>
                  <a:pt x="147320" y="1031240"/>
                </a:cubicBezTo>
                <a:cubicBezTo>
                  <a:pt x="192424" y="1098896"/>
                  <a:pt x="127507" y="998624"/>
                  <a:pt x="162560" y="1061720"/>
                </a:cubicBezTo>
                <a:cubicBezTo>
                  <a:pt x="168490" y="1072394"/>
                  <a:pt x="176950" y="1081526"/>
                  <a:pt x="182880" y="1092200"/>
                </a:cubicBezTo>
                <a:cubicBezTo>
                  <a:pt x="185481" y="1096881"/>
                  <a:pt x="185565" y="1102651"/>
                  <a:pt x="187960" y="1107440"/>
                </a:cubicBezTo>
                <a:cubicBezTo>
                  <a:pt x="197325" y="1126171"/>
                  <a:pt x="208387" y="1131055"/>
                  <a:pt x="223520" y="1148080"/>
                </a:cubicBezTo>
                <a:cubicBezTo>
                  <a:pt x="229145" y="1154408"/>
                  <a:pt x="232773" y="1162413"/>
                  <a:pt x="238760" y="1168400"/>
                </a:cubicBezTo>
                <a:cubicBezTo>
                  <a:pt x="243077" y="1172717"/>
                  <a:pt x="248624" y="1175665"/>
                  <a:pt x="254000" y="1178560"/>
                </a:cubicBezTo>
                <a:cubicBezTo>
                  <a:pt x="270669" y="1187536"/>
                  <a:pt x="287867" y="1195493"/>
                  <a:pt x="304800" y="1203960"/>
                </a:cubicBezTo>
                <a:cubicBezTo>
                  <a:pt x="311573" y="1207347"/>
                  <a:pt x="317936" y="1211725"/>
                  <a:pt x="325120" y="1214120"/>
                </a:cubicBezTo>
                <a:cubicBezTo>
                  <a:pt x="335280" y="1217507"/>
                  <a:pt x="346689" y="1218339"/>
                  <a:pt x="355600" y="1224280"/>
                </a:cubicBezTo>
                <a:cubicBezTo>
                  <a:pt x="360680" y="1227667"/>
                  <a:pt x="287020" y="1203960"/>
                  <a:pt x="370840" y="1234440"/>
                </a:cubicBezTo>
                <a:lnTo>
                  <a:pt x="563880" y="1336040"/>
                </a:lnTo>
                <a:lnTo>
                  <a:pt x="767080" y="1376680"/>
                </a:lnTo>
                <a:lnTo>
                  <a:pt x="929640" y="1336040"/>
                </a:lnTo>
                <a:lnTo>
                  <a:pt x="1376680" y="1320800"/>
                </a:lnTo>
                <a:lnTo>
                  <a:pt x="1808480" y="1249680"/>
                </a:lnTo>
                <a:lnTo>
                  <a:pt x="1808480" y="1244600"/>
                </a:lnTo>
                <a:lnTo>
                  <a:pt x="1965960" y="1219200"/>
                </a:lnTo>
                <a:cubicBezTo>
                  <a:pt x="1979507" y="1214120"/>
                  <a:pt x="1993489" y="1210078"/>
                  <a:pt x="2006600" y="1203960"/>
                </a:cubicBezTo>
                <a:cubicBezTo>
                  <a:pt x="2078402" y="1170452"/>
                  <a:pt x="2016817" y="1192088"/>
                  <a:pt x="2057400" y="1178560"/>
                </a:cubicBezTo>
                <a:cubicBezTo>
                  <a:pt x="2072559" y="1163401"/>
                  <a:pt x="2089667" y="1144423"/>
                  <a:pt x="2108200" y="1132840"/>
                </a:cubicBezTo>
                <a:cubicBezTo>
                  <a:pt x="2112741" y="1130002"/>
                  <a:pt x="2118360" y="1129453"/>
                  <a:pt x="2123440" y="1127760"/>
                </a:cubicBezTo>
                <a:cubicBezTo>
                  <a:pt x="2130213" y="1122680"/>
                  <a:pt x="2137467" y="1118184"/>
                  <a:pt x="2143760" y="1112520"/>
                </a:cubicBezTo>
                <a:cubicBezTo>
                  <a:pt x="2154440" y="1102908"/>
                  <a:pt x="2162285" y="1090010"/>
                  <a:pt x="2174240" y="1082040"/>
                </a:cubicBezTo>
                <a:cubicBezTo>
                  <a:pt x="2179320" y="1078653"/>
                  <a:pt x="2184790" y="1075789"/>
                  <a:pt x="2189480" y="1071880"/>
                </a:cubicBezTo>
                <a:cubicBezTo>
                  <a:pt x="2194999" y="1067281"/>
                  <a:pt x="2198874" y="1060816"/>
                  <a:pt x="2204720" y="1056640"/>
                </a:cubicBezTo>
                <a:cubicBezTo>
                  <a:pt x="2210882" y="1052238"/>
                  <a:pt x="2218982" y="1051024"/>
                  <a:pt x="2225040" y="1046480"/>
                </a:cubicBezTo>
                <a:cubicBezTo>
                  <a:pt x="2232703" y="1040733"/>
                  <a:pt x="2237880" y="1032144"/>
                  <a:pt x="2245360" y="1026160"/>
                </a:cubicBezTo>
                <a:cubicBezTo>
                  <a:pt x="2254895" y="1018532"/>
                  <a:pt x="2258907" y="1060873"/>
                  <a:pt x="2275840" y="1005840"/>
                </a:cubicBezTo>
                <a:lnTo>
                  <a:pt x="2362200" y="833120"/>
                </a:lnTo>
                <a:lnTo>
                  <a:pt x="2164080" y="111760"/>
                </a:lnTo>
                <a:cubicBezTo>
                  <a:pt x="2150533" y="104987"/>
                  <a:pt x="2135267" y="100901"/>
                  <a:pt x="2123440" y="91440"/>
                </a:cubicBezTo>
                <a:cubicBezTo>
                  <a:pt x="2117527" y="86709"/>
                  <a:pt x="2117037" y="77695"/>
                  <a:pt x="2113280" y="71120"/>
                </a:cubicBezTo>
                <a:cubicBezTo>
                  <a:pt x="2104471" y="55704"/>
                  <a:pt x="2096981" y="47969"/>
                  <a:pt x="2082800" y="35560"/>
                </a:cubicBezTo>
                <a:cubicBezTo>
                  <a:pt x="2076428" y="29985"/>
                  <a:pt x="2070167" y="23868"/>
                  <a:pt x="2062480" y="20320"/>
                </a:cubicBezTo>
                <a:cubicBezTo>
                  <a:pt x="2047894" y="13588"/>
                  <a:pt x="2032000" y="10160"/>
                  <a:pt x="2016760" y="5080"/>
                </a:cubicBezTo>
                <a:lnTo>
                  <a:pt x="2001520" y="0"/>
                </a:lnTo>
                <a:lnTo>
                  <a:pt x="1656080" y="5080"/>
                </a:lnTo>
                <a:cubicBezTo>
                  <a:pt x="1644032" y="5401"/>
                  <a:pt x="1609143" y="12124"/>
                  <a:pt x="1595120" y="15240"/>
                </a:cubicBezTo>
                <a:cubicBezTo>
                  <a:pt x="1588304" y="16755"/>
                  <a:pt x="1581701" y="19258"/>
                  <a:pt x="1574800" y="20320"/>
                </a:cubicBezTo>
                <a:cubicBezTo>
                  <a:pt x="1519208" y="28873"/>
                  <a:pt x="1544303" y="17788"/>
                  <a:pt x="1518920" y="30480"/>
                </a:cubicBezTo>
                <a:lnTo>
                  <a:pt x="355600" y="218440"/>
                </a:lnTo>
                <a:close/>
              </a:path>
            </a:pathLst>
          </a:custGeom>
          <a:solidFill>
            <a:srgbClr val="FF0000">
              <a:alpha val="7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24C8B3-F81A-E2B5-F3B4-F8EB27749417}"/>
              </a:ext>
            </a:extLst>
          </p:cNvPr>
          <p:cNvSpPr/>
          <p:nvPr/>
        </p:nvSpPr>
        <p:spPr>
          <a:xfrm rot="4754247">
            <a:off x="8017299" y="4505780"/>
            <a:ext cx="154026" cy="171679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C670F41-6D50-F76E-82CE-B76BAC06574B}"/>
              </a:ext>
            </a:extLst>
          </p:cNvPr>
          <p:cNvSpPr>
            <a:spLocks noChangeAspect="1"/>
          </p:cNvSpPr>
          <p:nvPr/>
        </p:nvSpPr>
        <p:spPr>
          <a:xfrm>
            <a:off x="4683073" y="869057"/>
            <a:ext cx="240030" cy="24003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F50399F-96A0-607F-C319-2270B74661FA}"/>
              </a:ext>
            </a:extLst>
          </p:cNvPr>
          <p:cNvSpPr>
            <a:spLocks noChangeAspect="1"/>
          </p:cNvSpPr>
          <p:nvPr/>
        </p:nvSpPr>
        <p:spPr>
          <a:xfrm>
            <a:off x="8196539" y="4411312"/>
            <a:ext cx="240030" cy="24003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296939F-ABA7-5A12-8772-9E11895AB31E}"/>
              </a:ext>
            </a:extLst>
          </p:cNvPr>
          <p:cNvSpPr>
            <a:spLocks noChangeAspect="1"/>
          </p:cNvSpPr>
          <p:nvPr/>
        </p:nvSpPr>
        <p:spPr>
          <a:xfrm>
            <a:off x="5045250" y="3580828"/>
            <a:ext cx="240030" cy="24003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DBEE4D4-1BC0-C85C-46D9-6E43F1DAD1DA}"/>
              </a:ext>
            </a:extLst>
          </p:cNvPr>
          <p:cNvSpPr>
            <a:spLocks noChangeAspect="1"/>
          </p:cNvSpPr>
          <p:nvPr/>
        </p:nvSpPr>
        <p:spPr>
          <a:xfrm>
            <a:off x="5753100" y="3715762"/>
            <a:ext cx="254269" cy="254269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4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151976-73C3-6682-9E6D-A2181B9D8430}"/>
              </a:ext>
            </a:extLst>
          </p:cNvPr>
          <p:cNvSpPr/>
          <p:nvPr/>
        </p:nvSpPr>
        <p:spPr>
          <a:xfrm rot="4754247">
            <a:off x="5785094" y="3856699"/>
            <a:ext cx="283950" cy="539496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F5367BE-8ED9-2ADC-AD93-054DC4A5109A}"/>
              </a:ext>
            </a:extLst>
          </p:cNvPr>
          <p:cNvSpPr/>
          <p:nvPr/>
        </p:nvSpPr>
        <p:spPr>
          <a:xfrm>
            <a:off x="4594456" y="3731082"/>
            <a:ext cx="585216" cy="585216"/>
          </a:xfrm>
          <a:prstGeom prst="ellipse">
            <a:avLst/>
          </a:prstGeom>
          <a:solidFill>
            <a:srgbClr val="FF0000">
              <a:alpha val="8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7F135B7-71BE-56C2-7C02-BC0617893877}"/>
              </a:ext>
            </a:extLst>
          </p:cNvPr>
          <p:cNvGrpSpPr/>
          <p:nvPr/>
        </p:nvGrpSpPr>
        <p:grpSpPr>
          <a:xfrm>
            <a:off x="547747" y="870959"/>
            <a:ext cx="3195661" cy="2192282"/>
            <a:chOff x="547747" y="870959"/>
            <a:chExt cx="3195661" cy="219228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724D5CC-35FC-9D6C-FAA8-E310E9EB0AB5}"/>
                </a:ext>
              </a:extLst>
            </p:cNvPr>
            <p:cNvSpPr/>
            <p:nvPr/>
          </p:nvSpPr>
          <p:spPr>
            <a:xfrm>
              <a:off x="547747" y="870959"/>
              <a:ext cx="2987933" cy="2192282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14262F-FE9D-A8E6-CDDE-B63533532EBB}"/>
                </a:ext>
              </a:extLst>
            </p:cNvPr>
            <p:cNvSpPr txBox="1"/>
            <p:nvPr/>
          </p:nvSpPr>
          <p:spPr>
            <a:xfrm>
              <a:off x="608343" y="879815"/>
              <a:ext cx="3135065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u="sng"/>
                <a:t>LEGEND OF IMPROVEMENTS</a:t>
              </a:r>
            </a:p>
            <a:p>
              <a:endParaRPr lang="en-US" sz="1200" b="1" u="sng"/>
            </a:p>
            <a:p>
              <a:pPr lvl="1">
                <a:spcAft>
                  <a:spcPts val="1200"/>
                </a:spcAft>
              </a:pPr>
              <a:r>
                <a:rPr lang="en-US" sz="1200"/>
                <a:t>Lift station upgrades (not shown)</a:t>
              </a: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overflow pond</a:t>
              </a: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screening</a:t>
              </a: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concentric package plant</a:t>
              </a: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solids dryer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9389C76-AA09-6E70-CBE4-76D009B3C9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326" y="1636847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B9DAF72-666B-D5D6-F89E-4F01225398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326" y="1974713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2BD7639-D87F-0695-8955-3B861A9740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326" y="2307828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D895E97-BCD4-8210-3A49-C9CFC672B1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367" y="2632257"/>
              <a:ext cx="231154" cy="231154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4</a:t>
              </a: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13C1640-3511-8854-7D9D-58A93F3177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491" y="1276675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0</a:t>
              </a: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83BDD57-9DCE-F336-057A-25C9DA760079}"/>
              </a:ext>
            </a:extLst>
          </p:cNvPr>
          <p:cNvCxnSpPr>
            <a:cxnSpLocks/>
          </p:cNvCxnSpPr>
          <p:nvPr/>
        </p:nvCxnSpPr>
        <p:spPr>
          <a:xfrm flipV="1">
            <a:off x="8109958" y="3209658"/>
            <a:ext cx="2139297" cy="1300384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-up of a machine&#10;&#10;AI-generated content may be incorrect.">
            <a:extLst>
              <a:ext uri="{FF2B5EF4-FFF2-40B4-BE49-F238E27FC236}">
                <a16:creationId xmlns:a16="http://schemas.microsoft.com/office/drawing/2014/main" id="{E84A0DD7-A7A8-B2E5-5DF8-C604689A4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5787" y="1203532"/>
            <a:ext cx="1504594" cy="3724543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C05D5D5-2EE9-6589-6305-1A8DDE74E0A3}"/>
              </a:ext>
            </a:extLst>
          </p:cNvPr>
          <p:cNvCxnSpPr>
            <a:cxnSpLocks/>
          </p:cNvCxnSpPr>
          <p:nvPr/>
        </p:nvCxnSpPr>
        <p:spPr>
          <a:xfrm flipV="1">
            <a:off x="4608743" y="4209705"/>
            <a:ext cx="1125484" cy="1207615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B952C00-FFB9-708D-1F50-B5D3C65B532C}"/>
              </a:ext>
            </a:extLst>
          </p:cNvPr>
          <p:cNvGrpSpPr/>
          <p:nvPr/>
        </p:nvGrpSpPr>
        <p:grpSpPr>
          <a:xfrm>
            <a:off x="2973533" y="5137357"/>
            <a:ext cx="2369369" cy="1654435"/>
            <a:chOff x="2973533" y="5137357"/>
            <a:chExt cx="2369369" cy="165443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395EE9B-B41A-0566-3A64-9022FACE2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3533" y="5408708"/>
              <a:ext cx="2368521" cy="138308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FD9FED2-BFA9-3A91-835B-CA678EB55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75004" y="5137357"/>
              <a:ext cx="2367898" cy="265099"/>
            </a:xfrm>
            <a:prstGeom prst="rect">
              <a:avLst/>
            </a:prstGeom>
          </p:spPr>
        </p:pic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2FAF2E4-C5A5-381D-35BD-7D31CB7C3246}"/>
              </a:ext>
            </a:extLst>
          </p:cNvPr>
          <p:cNvCxnSpPr>
            <a:cxnSpLocks/>
          </p:cNvCxnSpPr>
          <p:nvPr/>
        </p:nvCxnSpPr>
        <p:spPr>
          <a:xfrm flipV="1">
            <a:off x="3348238" y="4060152"/>
            <a:ext cx="1303521" cy="160756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F6AE7B7-BE0E-A6D9-2B51-E517B522BA0D}"/>
              </a:ext>
            </a:extLst>
          </p:cNvPr>
          <p:cNvGrpSpPr/>
          <p:nvPr/>
        </p:nvGrpSpPr>
        <p:grpSpPr>
          <a:xfrm>
            <a:off x="882041" y="3176142"/>
            <a:ext cx="2530179" cy="1952314"/>
            <a:chOff x="882041" y="3176142"/>
            <a:chExt cx="2530179" cy="195231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328F6B3-E18E-9E33-B2E5-612407F36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2041" y="3488554"/>
              <a:ext cx="2530179" cy="163990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A599EA3-552A-CEE7-953A-1B7A91525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3421" y="3176142"/>
              <a:ext cx="2527419" cy="6837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11706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993C4-2D08-0E47-AD21-8BE082161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52F5360-23D0-8B3E-2909-2D4F26042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68" y="438911"/>
            <a:ext cx="10981249" cy="1161287"/>
          </a:xfrm>
        </p:spPr>
        <p:txBody>
          <a:bodyPr/>
          <a:lstStyle/>
          <a:p>
            <a:r>
              <a:rPr lang="en-US">
                <a:latin typeface="Segoe UI Light"/>
                <a:cs typeface="Segoe UI Light"/>
              </a:rPr>
              <a:t>Alternative 1: </a:t>
            </a:r>
            <a:r>
              <a:rPr lang="en-US" sz="2400">
                <a:latin typeface="Segoe UI Light"/>
                <a:cs typeface="Segoe UI Light"/>
              </a:rPr>
              <a:t>Rehab and Operational Continuity </a:t>
            </a:r>
            <a:endParaRPr lang="en-US">
              <a:latin typeface="Segoe UI Light"/>
              <a:cs typeface="Segoe UI Ligh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82ACA21-D57F-2F85-94FD-AD6DB693C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915" y="1361413"/>
            <a:ext cx="6980745" cy="52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47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F9A2B-FA3A-4703-AD5E-16E8639EC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693CA1-F841-03CF-C8BA-8D16322381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03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9EC8D2-EE6A-12C2-BEE3-DE1B59503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580" y="2359145"/>
            <a:ext cx="6710680" cy="2431435"/>
          </a:xfrm>
        </p:spPr>
        <p:txBody>
          <a:bodyPr/>
          <a:lstStyle/>
          <a:p>
            <a:r>
              <a:rPr lang="en-US"/>
              <a:t>Alternative 2:</a:t>
            </a:r>
            <a:br>
              <a:rPr lang="en-US"/>
            </a:br>
            <a:r>
              <a:rPr lang="en-US" sz="2800"/>
              <a:t>Rehabilitation of Existing Package Plant and Optimized Modern Configuration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58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8B0A4-D74F-8191-7809-1020B18A1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5183D-0020-6C84-352D-E0EF3C7F0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Alternative 2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AA420-EC25-6304-A71D-5028B11CB9E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36270" y="1751617"/>
            <a:ext cx="9645980" cy="3200876"/>
          </a:xfrm>
        </p:spPr>
        <p:txBody>
          <a:bodyPr/>
          <a:lstStyle/>
          <a:p>
            <a:r>
              <a:rPr lang="en-US"/>
              <a:t>Rehabilitate the existing facilities and add a new treatment train using a different treatment technology.</a:t>
            </a:r>
            <a:br>
              <a:rPr lang="en-US"/>
            </a:br>
            <a:r>
              <a:rPr lang="en-US"/>
              <a:t>Increase system reliability through process diversification.</a:t>
            </a:r>
            <a:br>
              <a:rPr lang="en-US"/>
            </a:br>
            <a:r>
              <a:rPr lang="en-US"/>
              <a:t>Improve operational flexibility and reduce dependence on a single treatment process.</a:t>
            </a:r>
          </a:p>
          <a:p>
            <a:r>
              <a:rPr lang="en-US"/>
              <a:t>Evaluate upgrades to solids handling facilities, including sludge dryer and digester.</a:t>
            </a:r>
          </a:p>
          <a:p>
            <a:r>
              <a:rPr lang="en-US"/>
              <a:t>Enhance long-term maintainability and resilience.</a:t>
            </a:r>
          </a:p>
        </p:txBody>
      </p:sp>
    </p:spTree>
    <p:extLst>
      <p:ext uri="{BB962C8B-B14F-4D97-AF65-F5344CB8AC3E}">
        <p14:creationId xmlns:p14="http://schemas.microsoft.com/office/powerpoint/2010/main" val="581130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8846F-97C9-7236-A266-37571936A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335B24-8CB9-1403-6B58-1395F9B0CA2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7"/>
          <a:stretch>
            <a:fillRect/>
          </a:stretch>
        </p:blipFill>
        <p:spPr>
          <a:xfrm>
            <a:off x="265707" y="543686"/>
            <a:ext cx="11503269" cy="631431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3BDAA2A-CDB2-994D-BBF5-D873BA44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708" y="52986"/>
            <a:ext cx="11503268" cy="66369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Alternative 2: </a:t>
            </a:r>
            <a:r>
              <a:rPr lang="en-US" sz="2400"/>
              <a:t>Rehab and Optimized Modern Configuration - Layout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1BC362-C396-FA9F-1CE4-D0E6ECBE2EAD}"/>
              </a:ext>
            </a:extLst>
          </p:cNvPr>
          <p:cNvCxnSpPr>
            <a:cxnSpLocks/>
          </p:cNvCxnSpPr>
          <p:nvPr/>
        </p:nvCxnSpPr>
        <p:spPr>
          <a:xfrm>
            <a:off x="9226550" y="6832600"/>
            <a:ext cx="25424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7822A546-0B6C-B81F-BDFF-096CD92EEA6E}"/>
              </a:ext>
            </a:extLst>
          </p:cNvPr>
          <p:cNvSpPr/>
          <p:nvPr/>
        </p:nvSpPr>
        <p:spPr>
          <a:xfrm rot="19644835">
            <a:off x="4819494" y="3680386"/>
            <a:ext cx="324665" cy="850392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B453456-A95D-5F33-6BD8-FAC98F552A8B}"/>
              </a:ext>
            </a:extLst>
          </p:cNvPr>
          <p:cNvSpPr/>
          <p:nvPr/>
        </p:nvSpPr>
        <p:spPr>
          <a:xfrm>
            <a:off x="5419703" y="2613660"/>
            <a:ext cx="333397" cy="449580"/>
          </a:xfrm>
          <a:custGeom>
            <a:avLst/>
            <a:gdLst>
              <a:gd name="csX0" fmla="*/ 333397 w 333397"/>
              <a:gd name="csY0" fmla="*/ 0 h 449580"/>
              <a:gd name="csX1" fmla="*/ 59077 w 333397"/>
              <a:gd name="csY1" fmla="*/ 60960 h 449580"/>
              <a:gd name="csX2" fmla="*/ 5737 w 333397"/>
              <a:gd name="csY2" fmla="*/ 190500 h 449580"/>
              <a:gd name="csX3" fmla="*/ 13357 w 333397"/>
              <a:gd name="csY3" fmla="*/ 449580 h 4495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33397" h="449580">
                <a:moveTo>
                  <a:pt x="333397" y="0"/>
                </a:moveTo>
                <a:lnTo>
                  <a:pt x="59077" y="60960"/>
                </a:lnTo>
                <a:cubicBezTo>
                  <a:pt x="40216" y="111255"/>
                  <a:pt x="-18393" y="157480"/>
                  <a:pt x="5737" y="190500"/>
                </a:cubicBezTo>
                <a:lnTo>
                  <a:pt x="13357" y="449580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1604A1C-FC68-E52C-8CB9-D65368C112CC}"/>
              </a:ext>
            </a:extLst>
          </p:cNvPr>
          <p:cNvSpPr/>
          <p:nvPr/>
        </p:nvSpPr>
        <p:spPr>
          <a:xfrm rot="20547318" flipV="1">
            <a:off x="4238602" y="908064"/>
            <a:ext cx="2362200" cy="1376680"/>
          </a:xfrm>
          <a:custGeom>
            <a:avLst/>
            <a:gdLst>
              <a:gd name="csX0" fmla="*/ 355600 w 2362200"/>
              <a:gd name="csY0" fmla="*/ 218440 h 1376680"/>
              <a:gd name="csX1" fmla="*/ 355600 w 2362200"/>
              <a:gd name="csY1" fmla="*/ 218440 h 1376680"/>
              <a:gd name="csX2" fmla="*/ 274320 w 2362200"/>
              <a:gd name="csY2" fmla="*/ 228600 h 1376680"/>
              <a:gd name="csX3" fmla="*/ 243840 w 2362200"/>
              <a:gd name="csY3" fmla="*/ 238760 h 1376680"/>
              <a:gd name="csX4" fmla="*/ 182880 w 2362200"/>
              <a:gd name="csY4" fmla="*/ 254000 h 1376680"/>
              <a:gd name="csX5" fmla="*/ 152400 w 2362200"/>
              <a:gd name="csY5" fmla="*/ 269240 h 1376680"/>
              <a:gd name="csX6" fmla="*/ 132080 w 2362200"/>
              <a:gd name="csY6" fmla="*/ 279400 h 1376680"/>
              <a:gd name="csX7" fmla="*/ 76200 w 2362200"/>
              <a:gd name="csY7" fmla="*/ 284480 h 1376680"/>
              <a:gd name="csX8" fmla="*/ 45720 w 2362200"/>
              <a:gd name="csY8" fmla="*/ 304800 h 1376680"/>
              <a:gd name="csX9" fmla="*/ 25400 w 2362200"/>
              <a:gd name="csY9" fmla="*/ 355600 h 1376680"/>
              <a:gd name="csX10" fmla="*/ 20320 w 2362200"/>
              <a:gd name="csY10" fmla="*/ 381000 h 1376680"/>
              <a:gd name="csX11" fmla="*/ 10160 w 2362200"/>
              <a:gd name="csY11" fmla="*/ 411480 h 1376680"/>
              <a:gd name="csX12" fmla="*/ 0 w 2362200"/>
              <a:gd name="csY12" fmla="*/ 477520 h 1376680"/>
              <a:gd name="csX13" fmla="*/ 10160 w 2362200"/>
              <a:gd name="csY13" fmla="*/ 574040 h 1376680"/>
              <a:gd name="csX14" fmla="*/ 30480 w 2362200"/>
              <a:gd name="csY14" fmla="*/ 650240 h 1376680"/>
              <a:gd name="csX15" fmla="*/ 35560 w 2362200"/>
              <a:gd name="csY15" fmla="*/ 675640 h 1376680"/>
              <a:gd name="csX16" fmla="*/ 45720 w 2362200"/>
              <a:gd name="csY16" fmla="*/ 701040 h 1376680"/>
              <a:gd name="csX17" fmla="*/ 60960 w 2362200"/>
              <a:gd name="csY17" fmla="*/ 741680 h 1376680"/>
              <a:gd name="csX18" fmla="*/ 66040 w 2362200"/>
              <a:gd name="csY18" fmla="*/ 767080 h 1376680"/>
              <a:gd name="csX19" fmla="*/ 71120 w 2362200"/>
              <a:gd name="csY19" fmla="*/ 782320 h 1376680"/>
              <a:gd name="csX20" fmla="*/ 81280 w 2362200"/>
              <a:gd name="csY20" fmla="*/ 833120 h 1376680"/>
              <a:gd name="csX21" fmla="*/ 91440 w 2362200"/>
              <a:gd name="csY21" fmla="*/ 863600 h 1376680"/>
              <a:gd name="csX22" fmla="*/ 101600 w 2362200"/>
              <a:gd name="csY22" fmla="*/ 904240 h 1376680"/>
              <a:gd name="csX23" fmla="*/ 111760 w 2362200"/>
              <a:gd name="csY23" fmla="*/ 929640 h 1376680"/>
              <a:gd name="csX24" fmla="*/ 121920 w 2362200"/>
              <a:gd name="csY24" fmla="*/ 949960 h 1376680"/>
              <a:gd name="csX25" fmla="*/ 147320 w 2362200"/>
              <a:gd name="csY25" fmla="*/ 1031240 h 1376680"/>
              <a:gd name="csX26" fmla="*/ 162560 w 2362200"/>
              <a:gd name="csY26" fmla="*/ 1061720 h 1376680"/>
              <a:gd name="csX27" fmla="*/ 182880 w 2362200"/>
              <a:gd name="csY27" fmla="*/ 1092200 h 1376680"/>
              <a:gd name="csX28" fmla="*/ 187960 w 2362200"/>
              <a:gd name="csY28" fmla="*/ 1107440 h 1376680"/>
              <a:gd name="csX29" fmla="*/ 223520 w 2362200"/>
              <a:gd name="csY29" fmla="*/ 1148080 h 1376680"/>
              <a:gd name="csX30" fmla="*/ 238760 w 2362200"/>
              <a:gd name="csY30" fmla="*/ 1168400 h 1376680"/>
              <a:gd name="csX31" fmla="*/ 254000 w 2362200"/>
              <a:gd name="csY31" fmla="*/ 1178560 h 1376680"/>
              <a:gd name="csX32" fmla="*/ 304800 w 2362200"/>
              <a:gd name="csY32" fmla="*/ 1203960 h 1376680"/>
              <a:gd name="csX33" fmla="*/ 325120 w 2362200"/>
              <a:gd name="csY33" fmla="*/ 1214120 h 1376680"/>
              <a:gd name="csX34" fmla="*/ 355600 w 2362200"/>
              <a:gd name="csY34" fmla="*/ 1224280 h 1376680"/>
              <a:gd name="csX35" fmla="*/ 370840 w 2362200"/>
              <a:gd name="csY35" fmla="*/ 1234440 h 1376680"/>
              <a:gd name="csX36" fmla="*/ 563880 w 2362200"/>
              <a:gd name="csY36" fmla="*/ 1336040 h 1376680"/>
              <a:gd name="csX37" fmla="*/ 767080 w 2362200"/>
              <a:gd name="csY37" fmla="*/ 1376680 h 1376680"/>
              <a:gd name="csX38" fmla="*/ 929640 w 2362200"/>
              <a:gd name="csY38" fmla="*/ 1336040 h 1376680"/>
              <a:gd name="csX39" fmla="*/ 1376680 w 2362200"/>
              <a:gd name="csY39" fmla="*/ 1320800 h 1376680"/>
              <a:gd name="csX40" fmla="*/ 1808480 w 2362200"/>
              <a:gd name="csY40" fmla="*/ 1249680 h 1376680"/>
              <a:gd name="csX41" fmla="*/ 1808480 w 2362200"/>
              <a:gd name="csY41" fmla="*/ 1244600 h 1376680"/>
              <a:gd name="csX42" fmla="*/ 1965960 w 2362200"/>
              <a:gd name="csY42" fmla="*/ 1219200 h 1376680"/>
              <a:gd name="csX43" fmla="*/ 2006600 w 2362200"/>
              <a:gd name="csY43" fmla="*/ 1203960 h 1376680"/>
              <a:gd name="csX44" fmla="*/ 2057400 w 2362200"/>
              <a:gd name="csY44" fmla="*/ 1178560 h 1376680"/>
              <a:gd name="csX45" fmla="*/ 2108200 w 2362200"/>
              <a:gd name="csY45" fmla="*/ 1132840 h 1376680"/>
              <a:gd name="csX46" fmla="*/ 2123440 w 2362200"/>
              <a:gd name="csY46" fmla="*/ 1127760 h 1376680"/>
              <a:gd name="csX47" fmla="*/ 2143760 w 2362200"/>
              <a:gd name="csY47" fmla="*/ 1112520 h 1376680"/>
              <a:gd name="csX48" fmla="*/ 2174240 w 2362200"/>
              <a:gd name="csY48" fmla="*/ 1082040 h 1376680"/>
              <a:gd name="csX49" fmla="*/ 2189480 w 2362200"/>
              <a:gd name="csY49" fmla="*/ 1071880 h 1376680"/>
              <a:gd name="csX50" fmla="*/ 2204720 w 2362200"/>
              <a:gd name="csY50" fmla="*/ 1056640 h 1376680"/>
              <a:gd name="csX51" fmla="*/ 2225040 w 2362200"/>
              <a:gd name="csY51" fmla="*/ 1046480 h 1376680"/>
              <a:gd name="csX52" fmla="*/ 2245360 w 2362200"/>
              <a:gd name="csY52" fmla="*/ 1026160 h 1376680"/>
              <a:gd name="csX53" fmla="*/ 2275840 w 2362200"/>
              <a:gd name="csY53" fmla="*/ 1005840 h 1376680"/>
              <a:gd name="csX54" fmla="*/ 2362200 w 2362200"/>
              <a:gd name="csY54" fmla="*/ 833120 h 1376680"/>
              <a:gd name="csX55" fmla="*/ 2164080 w 2362200"/>
              <a:gd name="csY55" fmla="*/ 111760 h 1376680"/>
              <a:gd name="csX56" fmla="*/ 2123440 w 2362200"/>
              <a:gd name="csY56" fmla="*/ 91440 h 1376680"/>
              <a:gd name="csX57" fmla="*/ 2113280 w 2362200"/>
              <a:gd name="csY57" fmla="*/ 71120 h 1376680"/>
              <a:gd name="csX58" fmla="*/ 2082800 w 2362200"/>
              <a:gd name="csY58" fmla="*/ 35560 h 1376680"/>
              <a:gd name="csX59" fmla="*/ 2062480 w 2362200"/>
              <a:gd name="csY59" fmla="*/ 20320 h 1376680"/>
              <a:gd name="csX60" fmla="*/ 2016760 w 2362200"/>
              <a:gd name="csY60" fmla="*/ 5080 h 1376680"/>
              <a:gd name="csX61" fmla="*/ 2001520 w 2362200"/>
              <a:gd name="csY61" fmla="*/ 0 h 1376680"/>
              <a:gd name="csX62" fmla="*/ 1656080 w 2362200"/>
              <a:gd name="csY62" fmla="*/ 5080 h 1376680"/>
              <a:gd name="csX63" fmla="*/ 1595120 w 2362200"/>
              <a:gd name="csY63" fmla="*/ 15240 h 1376680"/>
              <a:gd name="csX64" fmla="*/ 1574800 w 2362200"/>
              <a:gd name="csY64" fmla="*/ 20320 h 1376680"/>
              <a:gd name="csX65" fmla="*/ 1518920 w 2362200"/>
              <a:gd name="csY65" fmla="*/ 30480 h 1376680"/>
              <a:gd name="csX66" fmla="*/ 355600 w 2362200"/>
              <a:gd name="csY66" fmla="*/ 218440 h 1376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2362200" h="1376680">
                <a:moveTo>
                  <a:pt x="355600" y="218440"/>
                </a:moveTo>
                <a:lnTo>
                  <a:pt x="355600" y="218440"/>
                </a:lnTo>
                <a:cubicBezTo>
                  <a:pt x="329021" y="220856"/>
                  <a:pt x="300564" y="221443"/>
                  <a:pt x="274320" y="228600"/>
                </a:cubicBezTo>
                <a:cubicBezTo>
                  <a:pt x="263988" y="231418"/>
                  <a:pt x="254159" y="235894"/>
                  <a:pt x="243840" y="238760"/>
                </a:cubicBezTo>
                <a:cubicBezTo>
                  <a:pt x="223659" y="244366"/>
                  <a:pt x="182880" y="254000"/>
                  <a:pt x="182880" y="254000"/>
                </a:cubicBezTo>
                <a:cubicBezTo>
                  <a:pt x="153592" y="273525"/>
                  <a:pt x="181845" y="256621"/>
                  <a:pt x="152400" y="269240"/>
                </a:cubicBezTo>
                <a:cubicBezTo>
                  <a:pt x="145439" y="272223"/>
                  <a:pt x="139506" y="277915"/>
                  <a:pt x="132080" y="279400"/>
                </a:cubicBezTo>
                <a:cubicBezTo>
                  <a:pt x="113740" y="283068"/>
                  <a:pt x="94827" y="282787"/>
                  <a:pt x="76200" y="284480"/>
                </a:cubicBezTo>
                <a:cubicBezTo>
                  <a:pt x="66040" y="291253"/>
                  <a:pt x="51181" y="293878"/>
                  <a:pt x="45720" y="304800"/>
                </a:cubicBezTo>
                <a:cubicBezTo>
                  <a:pt x="34322" y="327597"/>
                  <a:pt x="32933" y="327980"/>
                  <a:pt x="25400" y="355600"/>
                </a:cubicBezTo>
                <a:cubicBezTo>
                  <a:pt x="23128" y="363930"/>
                  <a:pt x="22592" y="372670"/>
                  <a:pt x="20320" y="381000"/>
                </a:cubicBezTo>
                <a:cubicBezTo>
                  <a:pt x="17502" y="391332"/>
                  <a:pt x="12757" y="401090"/>
                  <a:pt x="10160" y="411480"/>
                </a:cubicBezTo>
                <a:cubicBezTo>
                  <a:pt x="7811" y="420878"/>
                  <a:pt x="1074" y="470000"/>
                  <a:pt x="0" y="477520"/>
                </a:cubicBezTo>
                <a:cubicBezTo>
                  <a:pt x="3387" y="509693"/>
                  <a:pt x="5585" y="542014"/>
                  <a:pt x="10160" y="574040"/>
                </a:cubicBezTo>
                <a:cubicBezTo>
                  <a:pt x="17682" y="626696"/>
                  <a:pt x="18786" y="607363"/>
                  <a:pt x="30480" y="650240"/>
                </a:cubicBezTo>
                <a:cubicBezTo>
                  <a:pt x="32752" y="658570"/>
                  <a:pt x="33079" y="667370"/>
                  <a:pt x="35560" y="675640"/>
                </a:cubicBezTo>
                <a:cubicBezTo>
                  <a:pt x="38180" y="684374"/>
                  <a:pt x="43100" y="692306"/>
                  <a:pt x="45720" y="701040"/>
                </a:cubicBezTo>
                <a:cubicBezTo>
                  <a:pt x="57704" y="740987"/>
                  <a:pt x="41975" y="713203"/>
                  <a:pt x="60960" y="741680"/>
                </a:cubicBezTo>
                <a:cubicBezTo>
                  <a:pt x="62653" y="750147"/>
                  <a:pt x="63946" y="758703"/>
                  <a:pt x="66040" y="767080"/>
                </a:cubicBezTo>
                <a:cubicBezTo>
                  <a:pt x="67339" y="772275"/>
                  <a:pt x="69958" y="777093"/>
                  <a:pt x="71120" y="782320"/>
                </a:cubicBezTo>
                <a:cubicBezTo>
                  <a:pt x="78966" y="817629"/>
                  <a:pt x="72605" y="804202"/>
                  <a:pt x="81280" y="833120"/>
                </a:cubicBezTo>
                <a:cubicBezTo>
                  <a:pt x="84357" y="843378"/>
                  <a:pt x="88498" y="853302"/>
                  <a:pt x="91440" y="863600"/>
                </a:cubicBezTo>
                <a:cubicBezTo>
                  <a:pt x="95276" y="877026"/>
                  <a:pt x="96414" y="891275"/>
                  <a:pt x="101600" y="904240"/>
                </a:cubicBezTo>
                <a:cubicBezTo>
                  <a:pt x="104987" y="912707"/>
                  <a:pt x="108056" y="921307"/>
                  <a:pt x="111760" y="929640"/>
                </a:cubicBezTo>
                <a:cubicBezTo>
                  <a:pt x="114836" y="936560"/>
                  <a:pt x="119332" y="942843"/>
                  <a:pt x="121920" y="949960"/>
                </a:cubicBezTo>
                <a:cubicBezTo>
                  <a:pt x="127613" y="965616"/>
                  <a:pt x="139753" y="1019890"/>
                  <a:pt x="147320" y="1031240"/>
                </a:cubicBezTo>
                <a:cubicBezTo>
                  <a:pt x="192424" y="1098896"/>
                  <a:pt x="127507" y="998624"/>
                  <a:pt x="162560" y="1061720"/>
                </a:cubicBezTo>
                <a:cubicBezTo>
                  <a:pt x="168490" y="1072394"/>
                  <a:pt x="176950" y="1081526"/>
                  <a:pt x="182880" y="1092200"/>
                </a:cubicBezTo>
                <a:cubicBezTo>
                  <a:pt x="185481" y="1096881"/>
                  <a:pt x="185565" y="1102651"/>
                  <a:pt x="187960" y="1107440"/>
                </a:cubicBezTo>
                <a:cubicBezTo>
                  <a:pt x="197325" y="1126171"/>
                  <a:pt x="208387" y="1131055"/>
                  <a:pt x="223520" y="1148080"/>
                </a:cubicBezTo>
                <a:cubicBezTo>
                  <a:pt x="229145" y="1154408"/>
                  <a:pt x="232773" y="1162413"/>
                  <a:pt x="238760" y="1168400"/>
                </a:cubicBezTo>
                <a:cubicBezTo>
                  <a:pt x="243077" y="1172717"/>
                  <a:pt x="248624" y="1175665"/>
                  <a:pt x="254000" y="1178560"/>
                </a:cubicBezTo>
                <a:cubicBezTo>
                  <a:pt x="270669" y="1187536"/>
                  <a:pt x="287867" y="1195493"/>
                  <a:pt x="304800" y="1203960"/>
                </a:cubicBezTo>
                <a:cubicBezTo>
                  <a:pt x="311573" y="1207347"/>
                  <a:pt x="317936" y="1211725"/>
                  <a:pt x="325120" y="1214120"/>
                </a:cubicBezTo>
                <a:cubicBezTo>
                  <a:pt x="335280" y="1217507"/>
                  <a:pt x="346689" y="1218339"/>
                  <a:pt x="355600" y="1224280"/>
                </a:cubicBezTo>
                <a:cubicBezTo>
                  <a:pt x="360680" y="1227667"/>
                  <a:pt x="287020" y="1203960"/>
                  <a:pt x="370840" y="1234440"/>
                </a:cubicBezTo>
                <a:lnTo>
                  <a:pt x="563880" y="1336040"/>
                </a:lnTo>
                <a:lnTo>
                  <a:pt x="767080" y="1376680"/>
                </a:lnTo>
                <a:lnTo>
                  <a:pt x="929640" y="1336040"/>
                </a:lnTo>
                <a:lnTo>
                  <a:pt x="1376680" y="1320800"/>
                </a:lnTo>
                <a:lnTo>
                  <a:pt x="1808480" y="1249680"/>
                </a:lnTo>
                <a:lnTo>
                  <a:pt x="1808480" y="1244600"/>
                </a:lnTo>
                <a:lnTo>
                  <a:pt x="1965960" y="1219200"/>
                </a:lnTo>
                <a:cubicBezTo>
                  <a:pt x="1979507" y="1214120"/>
                  <a:pt x="1993489" y="1210078"/>
                  <a:pt x="2006600" y="1203960"/>
                </a:cubicBezTo>
                <a:cubicBezTo>
                  <a:pt x="2078402" y="1170452"/>
                  <a:pt x="2016817" y="1192088"/>
                  <a:pt x="2057400" y="1178560"/>
                </a:cubicBezTo>
                <a:cubicBezTo>
                  <a:pt x="2072559" y="1163401"/>
                  <a:pt x="2089667" y="1144423"/>
                  <a:pt x="2108200" y="1132840"/>
                </a:cubicBezTo>
                <a:cubicBezTo>
                  <a:pt x="2112741" y="1130002"/>
                  <a:pt x="2118360" y="1129453"/>
                  <a:pt x="2123440" y="1127760"/>
                </a:cubicBezTo>
                <a:cubicBezTo>
                  <a:pt x="2130213" y="1122680"/>
                  <a:pt x="2137467" y="1118184"/>
                  <a:pt x="2143760" y="1112520"/>
                </a:cubicBezTo>
                <a:cubicBezTo>
                  <a:pt x="2154440" y="1102908"/>
                  <a:pt x="2162285" y="1090010"/>
                  <a:pt x="2174240" y="1082040"/>
                </a:cubicBezTo>
                <a:cubicBezTo>
                  <a:pt x="2179320" y="1078653"/>
                  <a:pt x="2184790" y="1075789"/>
                  <a:pt x="2189480" y="1071880"/>
                </a:cubicBezTo>
                <a:cubicBezTo>
                  <a:pt x="2194999" y="1067281"/>
                  <a:pt x="2198874" y="1060816"/>
                  <a:pt x="2204720" y="1056640"/>
                </a:cubicBezTo>
                <a:cubicBezTo>
                  <a:pt x="2210882" y="1052238"/>
                  <a:pt x="2218982" y="1051024"/>
                  <a:pt x="2225040" y="1046480"/>
                </a:cubicBezTo>
                <a:cubicBezTo>
                  <a:pt x="2232703" y="1040733"/>
                  <a:pt x="2237880" y="1032144"/>
                  <a:pt x="2245360" y="1026160"/>
                </a:cubicBezTo>
                <a:cubicBezTo>
                  <a:pt x="2254895" y="1018532"/>
                  <a:pt x="2258907" y="1060873"/>
                  <a:pt x="2275840" y="1005840"/>
                </a:cubicBezTo>
                <a:lnTo>
                  <a:pt x="2362200" y="833120"/>
                </a:lnTo>
                <a:lnTo>
                  <a:pt x="2164080" y="111760"/>
                </a:lnTo>
                <a:cubicBezTo>
                  <a:pt x="2150533" y="104987"/>
                  <a:pt x="2135267" y="100901"/>
                  <a:pt x="2123440" y="91440"/>
                </a:cubicBezTo>
                <a:cubicBezTo>
                  <a:pt x="2117527" y="86709"/>
                  <a:pt x="2117037" y="77695"/>
                  <a:pt x="2113280" y="71120"/>
                </a:cubicBezTo>
                <a:cubicBezTo>
                  <a:pt x="2104471" y="55704"/>
                  <a:pt x="2096981" y="47969"/>
                  <a:pt x="2082800" y="35560"/>
                </a:cubicBezTo>
                <a:cubicBezTo>
                  <a:pt x="2076428" y="29985"/>
                  <a:pt x="2070167" y="23868"/>
                  <a:pt x="2062480" y="20320"/>
                </a:cubicBezTo>
                <a:cubicBezTo>
                  <a:pt x="2047894" y="13588"/>
                  <a:pt x="2032000" y="10160"/>
                  <a:pt x="2016760" y="5080"/>
                </a:cubicBezTo>
                <a:lnTo>
                  <a:pt x="2001520" y="0"/>
                </a:lnTo>
                <a:lnTo>
                  <a:pt x="1656080" y="5080"/>
                </a:lnTo>
                <a:cubicBezTo>
                  <a:pt x="1644032" y="5401"/>
                  <a:pt x="1609143" y="12124"/>
                  <a:pt x="1595120" y="15240"/>
                </a:cubicBezTo>
                <a:cubicBezTo>
                  <a:pt x="1588304" y="16755"/>
                  <a:pt x="1581701" y="19258"/>
                  <a:pt x="1574800" y="20320"/>
                </a:cubicBezTo>
                <a:cubicBezTo>
                  <a:pt x="1519208" y="28873"/>
                  <a:pt x="1544303" y="17788"/>
                  <a:pt x="1518920" y="30480"/>
                </a:cubicBezTo>
                <a:lnTo>
                  <a:pt x="355600" y="218440"/>
                </a:lnTo>
                <a:close/>
              </a:path>
            </a:pathLst>
          </a:cu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65E5F6-F806-CF99-C62C-DA3FF05127D3}"/>
              </a:ext>
            </a:extLst>
          </p:cNvPr>
          <p:cNvSpPr/>
          <p:nvPr/>
        </p:nvSpPr>
        <p:spPr>
          <a:xfrm rot="4754247">
            <a:off x="8017299" y="4505780"/>
            <a:ext cx="154026" cy="171679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E5425AE-5161-706F-21E1-19F72E0C48A0}"/>
              </a:ext>
            </a:extLst>
          </p:cNvPr>
          <p:cNvSpPr>
            <a:spLocks noChangeAspect="1"/>
          </p:cNvSpPr>
          <p:nvPr/>
        </p:nvSpPr>
        <p:spPr>
          <a:xfrm>
            <a:off x="4683073" y="869057"/>
            <a:ext cx="240030" cy="24003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F342789-F078-F7AA-65F6-B3992C075472}"/>
              </a:ext>
            </a:extLst>
          </p:cNvPr>
          <p:cNvSpPr>
            <a:spLocks noChangeAspect="1"/>
          </p:cNvSpPr>
          <p:nvPr/>
        </p:nvSpPr>
        <p:spPr>
          <a:xfrm>
            <a:off x="8196539" y="4411312"/>
            <a:ext cx="240030" cy="24003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A84C63D-ECC5-C4B9-501D-0C0135FCC57B}"/>
              </a:ext>
            </a:extLst>
          </p:cNvPr>
          <p:cNvSpPr>
            <a:spLocks noChangeAspect="1"/>
          </p:cNvSpPr>
          <p:nvPr/>
        </p:nvSpPr>
        <p:spPr>
          <a:xfrm>
            <a:off x="4942153" y="3521908"/>
            <a:ext cx="240030" cy="24003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DCDCB15-29C5-7FB3-E56E-D4884C87F0E8}"/>
              </a:ext>
            </a:extLst>
          </p:cNvPr>
          <p:cNvSpPr>
            <a:spLocks noChangeAspect="1"/>
          </p:cNvSpPr>
          <p:nvPr/>
        </p:nvSpPr>
        <p:spPr>
          <a:xfrm>
            <a:off x="5753100" y="3715762"/>
            <a:ext cx="254269" cy="254269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4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A4CD72-1EFC-E094-37F5-CDB455BAAAF0}"/>
              </a:ext>
            </a:extLst>
          </p:cNvPr>
          <p:cNvSpPr/>
          <p:nvPr/>
        </p:nvSpPr>
        <p:spPr>
          <a:xfrm rot="4754247">
            <a:off x="5785094" y="3856699"/>
            <a:ext cx="283950" cy="539496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8567CB2-22B7-8735-F169-35788F3CD367}"/>
              </a:ext>
            </a:extLst>
          </p:cNvPr>
          <p:cNvGrpSpPr/>
          <p:nvPr/>
        </p:nvGrpSpPr>
        <p:grpSpPr>
          <a:xfrm>
            <a:off x="547747" y="870959"/>
            <a:ext cx="3195661" cy="2192282"/>
            <a:chOff x="547747" y="870959"/>
            <a:chExt cx="3195661" cy="219228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5558DF7-B98A-2414-42B4-378962855002}"/>
                </a:ext>
              </a:extLst>
            </p:cNvPr>
            <p:cNvSpPr/>
            <p:nvPr/>
          </p:nvSpPr>
          <p:spPr>
            <a:xfrm>
              <a:off x="547747" y="870959"/>
              <a:ext cx="2987933" cy="2192282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E7CBC27-3B7B-B873-E68E-64EE78084116}"/>
                </a:ext>
              </a:extLst>
            </p:cNvPr>
            <p:cNvSpPr txBox="1"/>
            <p:nvPr/>
          </p:nvSpPr>
          <p:spPr>
            <a:xfrm>
              <a:off x="608343" y="879815"/>
              <a:ext cx="3135065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u="sng"/>
                <a:t>LEGEND OF IMPROVEMENTS</a:t>
              </a:r>
            </a:p>
            <a:p>
              <a:endParaRPr lang="en-US" sz="1200" b="1" u="sng"/>
            </a:p>
            <a:p>
              <a:pPr lvl="1">
                <a:spcAft>
                  <a:spcPts val="1200"/>
                </a:spcAft>
              </a:pPr>
              <a:r>
                <a:rPr lang="en-US" sz="1200"/>
                <a:t>Lift station upgrades (not shown)</a:t>
              </a: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overflow pond</a:t>
              </a: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screening</a:t>
              </a: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BNR package plant</a:t>
              </a: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solids dryer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A9A69F1-E8AE-7D7B-F3A1-D8BBA4E33F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326" y="1636847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8277F80-3942-29C6-4A2F-2032A01F2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326" y="1974713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A01F7A6-4D20-1D04-CF97-1F00397E2E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326" y="2307828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43B596B-7B52-E74C-352B-8B3017B888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367" y="2632257"/>
              <a:ext cx="231154" cy="231154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4</a:t>
              </a: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70FA25C-DCAF-D3DE-1C0F-8090D689B3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491" y="1276675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0</a:t>
              </a: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95B526D-DB5C-FB64-0EF5-B4AA91A8A04D}"/>
              </a:ext>
            </a:extLst>
          </p:cNvPr>
          <p:cNvCxnSpPr>
            <a:cxnSpLocks/>
          </p:cNvCxnSpPr>
          <p:nvPr/>
        </p:nvCxnSpPr>
        <p:spPr>
          <a:xfrm flipV="1">
            <a:off x="8109958" y="3209658"/>
            <a:ext cx="2139297" cy="1300384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24D0EB3-A0EC-B9F6-ECA4-41AA3E20D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787" y="1203532"/>
            <a:ext cx="1504594" cy="372454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BA06DF3-A8B1-BD58-51D8-E2C8EDB11C9C}"/>
              </a:ext>
            </a:extLst>
          </p:cNvPr>
          <p:cNvCxnSpPr>
            <a:cxnSpLocks/>
          </p:cNvCxnSpPr>
          <p:nvPr/>
        </p:nvCxnSpPr>
        <p:spPr>
          <a:xfrm flipV="1">
            <a:off x="4608743" y="4209705"/>
            <a:ext cx="1125484" cy="1207615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E4C2B55-9AE4-1064-BEA8-0C9C41095F2E}"/>
              </a:ext>
            </a:extLst>
          </p:cNvPr>
          <p:cNvGrpSpPr/>
          <p:nvPr/>
        </p:nvGrpSpPr>
        <p:grpSpPr>
          <a:xfrm>
            <a:off x="2973533" y="5137357"/>
            <a:ext cx="2369369" cy="1654435"/>
            <a:chOff x="2973533" y="5137357"/>
            <a:chExt cx="2369369" cy="165443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7C79FB6-38DF-1DB8-F603-BDECFD9F0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3533" y="5408708"/>
              <a:ext cx="2368521" cy="138308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A5B67CE-41E4-DCC9-441F-F0AACA041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5004" y="5137357"/>
              <a:ext cx="2367898" cy="26509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091B123-3E05-F082-9506-D1B2FEA3511E}"/>
              </a:ext>
            </a:extLst>
          </p:cNvPr>
          <p:cNvGrpSpPr/>
          <p:nvPr/>
        </p:nvGrpSpPr>
        <p:grpSpPr>
          <a:xfrm>
            <a:off x="263852" y="3582068"/>
            <a:ext cx="3538672" cy="1474238"/>
            <a:chOff x="263852" y="3582068"/>
            <a:chExt cx="3538672" cy="1474238"/>
          </a:xfrm>
        </p:grpSpPr>
        <p:pic>
          <p:nvPicPr>
            <p:cNvPr id="19" name="Picture 18" descr="STM-Aerotor Biological Nutrient Removal (BNR) Package Plants">
              <a:extLst>
                <a:ext uri="{FF2B5EF4-FFF2-40B4-BE49-F238E27FC236}">
                  <a16:creationId xmlns:a16="http://schemas.microsoft.com/office/drawing/2014/main" id="{6BE3D3D3-54C3-0B7D-32F8-84F57F3D8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3852" y="3582068"/>
              <a:ext cx="3538672" cy="147423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B165607-F797-063B-EA79-DA43EF78C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5098" y="4802693"/>
              <a:ext cx="1150478" cy="243644"/>
            </a:xfrm>
            <a:prstGeom prst="rect">
              <a:avLst/>
            </a:prstGeom>
          </p:spPr>
        </p:pic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F63C28-4F48-873F-189B-DE8AB20A4803}"/>
              </a:ext>
            </a:extLst>
          </p:cNvPr>
          <p:cNvCxnSpPr>
            <a:cxnSpLocks/>
          </p:cNvCxnSpPr>
          <p:nvPr/>
        </p:nvCxnSpPr>
        <p:spPr>
          <a:xfrm>
            <a:off x="3690070" y="3864834"/>
            <a:ext cx="1196699" cy="81375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281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0D526-7980-204E-0190-F9E095E0D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AC39D9B-6952-8B13-4993-D51E91C4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68" y="438911"/>
            <a:ext cx="10981249" cy="1161287"/>
          </a:xfrm>
        </p:spPr>
        <p:txBody>
          <a:bodyPr/>
          <a:lstStyle/>
          <a:p>
            <a:r>
              <a:rPr lang="en-US"/>
              <a:t>Alternative 2: </a:t>
            </a:r>
            <a:r>
              <a:rPr lang="en-US" sz="2400"/>
              <a:t>Rehabilitation of Existing Package Plant and Optimized Modern Configuration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98B67-0DFD-222A-AF0A-BD54BAFF0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1" y="1524000"/>
            <a:ext cx="6915984" cy="52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33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FEAF5-6E3F-BBF0-9160-093AE02A6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E4B2E6-DB72-11B7-90DB-B92766A3FE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04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CE59BD-662E-64BE-C419-F32C1C498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880" y="2329855"/>
            <a:ext cx="6710680" cy="2185214"/>
          </a:xfrm>
        </p:spPr>
        <p:txBody>
          <a:bodyPr/>
          <a:lstStyle/>
          <a:p>
            <a:r>
              <a:rPr lang="en-US"/>
              <a:t>Alternative 3:</a:t>
            </a:r>
            <a:br>
              <a:rPr lang="en-US"/>
            </a:br>
            <a:r>
              <a:rPr lang="en-US" sz="2000"/>
              <a:t>Rehabilitation of Existing Package Plant and High-Quality Effluent for Reuse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81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B8EE0-72D8-39D3-504E-8BF03F4F4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43BCA-64C3-2241-0918-E8B3FA69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Alternative 3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A9070-7392-BBD7-0A80-F27425809A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36270" y="1751617"/>
            <a:ext cx="9645980" cy="329320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Rehabilitate the existing facilities and construct a new advanced treatment system.</a:t>
            </a:r>
          </a:p>
          <a:p>
            <a:pPr>
              <a:spcBef>
                <a:spcPts val="1200"/>
              </a:spcBef>
            </a:pPr>
            <a:r>
              <a:rPr lang="en-US" dirty="0"/>
              <a:t>Provide the highest level of treatment performance and reliability.</a:t>
            </a:r>
          </a:p>
          <a:p>
            <a:pPr>
              <a:spcBef>
                <a:spcPts val="1200"/>
              </a:spcBef>
            </a:pPr>
            <a:r>
              <a:rPr lang="en-US" dirty="0"/>
              <a:t>Support future recycled water reuse opportunities and Title 22 compliance objectives.</a:t>
            </a:r>
          </a:p>
          <a:p>
            <a:pPr>
              <a:spcBef>
                <a:spcPts val="1200"/>
              </a:spcBef>
            </a:pPr>
            <a:r>
              <a:rPr lang="en-US" dirty="0"/>
              <a:t>Improve nutrient removal capabilities and effluent quality.</a:t>
            </a:r>
          </a:p>
          <a:p>
            <a:pPr>
              <a:spcBef>
                <a:spcPts val="1200"/>
              </a:spcBef>
            </a:pPr>
            <a:r>
              <a:rPr lang="en-US" dirty="0"/>
              <a:t>Position the District for long-term regulatory and community needs.</a:t>
            </a:r>
          </a:p>
        </p:txBody>
      </p:sp>
    </p:spTree>
    <p:extLst>
      <p:ext uri="{BB962C8B-B14F-4D97-AF65-F5344CB8AC3E}">
        <p14:creationId xmlns:p14="http://schemas.microsoft.com/office/powerpoint/2010/main" val="862303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A806D-A420-B6CC-81E6-3EE76F01F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21AF1C-8466-FA69-53D4-7034D44474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7"/>
          <a:stretch>
            <a:fillRect/>
          </a:stretch>
        </p:blipFill>
        <p:spPr>
          <a:xfrm>
            <a:off x="265707" y="543686"/>
            <a:ext cx="11503269" cy="631431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17819FF-2425-C793-5059-26B419BFE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708" y="52986"/>
            <a:ext cx="11503268" cy="66369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Alternative 3: </a:t>
            </a:r>
            <a:r>
              <a:rPr lang="en-US" sz="2400"/>
              <a:t>Rehab and High-Quality Effluent for Reuse - Layout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0B9916-2D0C-5F26-E739-2B3209A491D0}"/>
              </a:ext>
            </a:extLst>
          </p:cNvPr>
          <p:cNvCxnSpPr>
            <a:cxnSpLocks/>
          </p:cNvCxnSpPr>
          <p:nvPr/>
        </p:nvCxnSpPr>
        <p:spPr>
          <a:xfrm>
            <a:off x="9226550" y="6832600"/>
            <a:ext cx="25424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515B49A-838E-0D2D-4F50-725EA5405BC0}"/>
              </a:ext>
            </a:extLst>
          </p:cNvPr>
          <p:cNvSpPr/>
          <p:nvPr/>
        </p:nvSpPr>
        <p:spPr>
          <a:xfrm rot="19800000">
            <a:off x="4774616" y="3754572"/>
            <a:ext cx="283950" cy="539496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D48785D-7B42-CBB8-A7F6-A9CADBB3BFFA}"/>
              </a:ext>
            </a:extLst>
          </p:cNvPr>
          <p:cNvSpPr/>
          <p:nvPr/>
        </p:nvSpPr>
        <p:spPr>
          <a:xfrm>
            <a:off x="5419703" y="2613660"/>
            <a:ext cx="333397" cy="449580"/>
          </a:xfrm>
          <a:custGeom>
            <a:avLst/>
            <a:gdLst>
              <a:gd name="csX0" fmla="*/ 333397 w 333397"/>
              <a:gd name="csY0" fmla="*/ 0 h 449580"/>
              <a:gd name="csX1" fmla="*/ 59077 w 333397"/>
              <a:gd name="csY1" fmla="*/ 60960 h 449580"/>
              <a:gd name="csX2" fmla="*/ 5737 w 333397"/>
              <a:gd name="csY2" fmla="*/ 190500 h 449580"/>
              <a:gd name="csX3" fmla="*/ 13357 w 333397"/>
              <a:gd name="csY3" fmla="*/ 449580 h 4495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33397" h="449580">
                <a:moveTo>
                  <a:pt x="333397" y="0"/>
                </a:moveTo>
                <a:lnTo>
                  <a:pt x="59077" y="60960"/>
                </a:lnTo>
                <a:cubicBezTo>
                  <a:pt x="40216" y="111255"/>
                  <a:pt x="-18393" y="157480"/>
                  <a:pt x="5737" y="190500"/>
                </a:cubicBezTo>
                <a:lnTo>
                  <a:pt x="13357" y="449580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DAB7BF6-345F-B290-154A-1E48DC9D792C}"/>
              </a:ext>
            </a:extLst>
          </p:cNvPr>
          <p:cNvSpPr/>
          <p:nvPr/>
        </p:nvSpPr>
        <p:spPr>
          <a:xfrm rot="20547318" flipV="1">
            <a:off x="4238602" y="908064"/>
            <a:ext cx="2362200" cy="1376680"/>
          </a:xfrm>
          <a:custGeom>
            <a:avLst/>
            <a:gdLst>
              <a:gd name="csX0" fmla="*/ 355600 w 2362200"/>
              <a:gd name="csY0" fmla="*/ 218440 h 1376680"/>
              <a:gd name="csX1" fmla="*/ 355600 w 2362200"/>
              <a:gd name="csY1" fmla="*/ 218440 h 1376680"/>
              <a:gd name="csX2" fmla="*/ 274320 w 2362200"/>
              <a:gd name="csY2" fmla="*/ 228600 h 1376680"/>
              <a:gd name="csX3" fmla="*/ 243840 w 2362200"/>
              <a:gd name="csY3" fmla="*/ 238760 h 1376680"/>
              <a:gd name="csX4" fmla="*/ 182880 w 2362200"/>
              <a:gd name="csY4" fmla="*/ 254000 h 1376680"/>
              <a:gd name="csX5" fmla="*/ 152400 w 2362200"/>
              <a:gd name="csY5" fmla="*/ 269240 h 1376680"/>
              <a:gd name="csX6" fmla="*/ 132080 w 2362200"/>
              <a:gd name="csY6" fmla="*/ 279400 h 1376680"/>
              <a:gd name="csX7" fmla="*/ 76200 w 2362200"/>
              <a:gd name="csY7" fmla="*/ 284480 h 1376680"/>
              <a:gd name="csX8" fmla="*/ 45720 w 2362200"/>
              <a:gd name="csY8" fmla="*/ 304800 h 1376680"/>
              <a:gd name="csX9" fmla="*/ 25400 w 2362200"/>
              <a:gd name="csY9" fmla="*/ 355600 h 1376680"/>
              <a:gd name="csX10" fmla="*/ 20320 w 2362200"/>
              <a:gd name="csY10" fmla="*/ 381000 h 1376680"/>
              <a:gd name="csX11" fmla="*/ 10160 w 2362200"/>
              <a:gd name="csY11" fmla="*/ 411480 h 1376680"/>
              <a:gd name="csX12" fmla="*/ 0 w 2362200"/>
              <a:gd name="csY12" fmla="*/ 477520 h 1376680"/>
              <a:gd name="csX13" fmla="*/ 10160 w 2362200"/>
              <a:gd name="csY13" fmla="*/ 574040 h 1376680"/>
              <a:gd name="csX14" fmla="*/ 30480 w 2362200"/>
              <a:gd name="csY14" fmla="*/ 650240 h 1376680"/>
              <a:gd name="csX15" fmla="*/ 35560 w 2362200"/>
              <a:gd name="csY15" fmla="*/ 675640 h 1376680"/>
              <a:gd name="csX16" fmla="*/ 45720 w 2362200"/>
              <a:gd name="csY16" fmla="*/ 701040 h 1376680"/>
              <a:gd name="csX17" fmla="*/ 60960 w 2362200"/>
              <a:gd name="csY17" fmla="*/ 741680 h 1376680"/>
              <a:gd name="csX18" fmla="*/ 66040 w 2362200"/>
              <a:gd name="csY18" fmla="*/ 767080 h 1376680"/>
              <a:gd name="csX19" fmla="*/ 71120 w 2362200"/>
              <a:gd name="csY19" fmla="*/ 782320 h 1376680"/>
              <a:gd name="csX20" fmla="*/ 81280 w 2362200"/>
              <a:gd name="csY20" fmla="*/ 833120 h 1376680"/>
              <a:gd name="csX21" fmla="*/ 91440 w 2362200"/>
              <a:gd name="csY21" fmla="*/ 863600 h 1376680"/>
              <a:gd name="csX22" fmla="*/ 101600 w 2362200"/>
              <a:gd name="csY22" fmla="*/ 904240 h 1376680"/>
              <a:gd name="csX23" fmla="*/ 111760 w 2362200"/>
              <a:gd name="csY23" fmla="*/ 929640 h 1376680"/>
              <a:gd name="csX24" fmla="*/ 121920 w 2362200"/>
              <a:gd name="csY24" fmla="*/ 949960 h 1376680"/>
              <a:gd name="csX25" fmla="*/ 147320 w 2362200"/>
              <a:gd name="csY25" fmla="*/ 1031240 h 1376680"/>
              <a:gd name="csX26" fmla="*/ 162560 w 2362200"/>
              <a:gd name="csY26" fmla="*/ 1061720 h 1376680"/>
              <a:gd name="csX27" fmla="*/ 182880 w 2362200"/>
              <a:gd name="csY27" fmla="*/ 1092200 h 1376680"/>
              <a:gd name="csX28" fmla="*/ 187960 w 2362200"/>
              <a:gd name="csY28" fmla="*/ 1107440 h 1376680"/>
              <a:gd name="csX29" fmla="*/ 223520 w 2362200"/>
              <a:gd name="csY29" fmla="*/ 1148080 h 1376680"/>
              <a:gd name="csX30" fmla="*/ 238760 w 2362200"/>
              <a:gd name="csY30" fmla="*/ 1168400 h 1376680"/>
              <a:gd name="csX31" fmla="*/ 254000 w 2362200"/>
              <a:gd name="csY31" fmla="*/ 1178560 h 1376680"/>
              <a:gd name="csX32" fmla="*/ 304800 w 2362200"/>
              <a:gd name="csY32" fmla="*/ 1203960 h 1376680"/>
              <a:gd name="csX33" fmla="*/ 325120 w 2362200"/>
              <a:gd name="csY33" fmla="*/ 1214120 h 1376680"/>
              <a:gd name="csX34" fmla="*/ 355600 w 2362200"/>
              <a:gd name="csY34" fmla="*/ 1224280 h 1376680"/>
              <a:gd name="csX35" fmla="*/ 370840 w 2362200"/>
              <a:gd name="csY35" fmla="*/ 1234440 h 1376680"/>
              <a:gd name="csX36" fmla="*/ 563880 w 2362200"/>
              <a:gd name="csY36" fmla="*/ 1336040 h 1376680"/>
              <a:gd name="csX37" fmla="*/ 767080 w 2362200"/>
              <a:gd name="csY37" fmla="*/ 1376680 h 1376680"/>
              <a:gd name="csX38" fmla="*/ 929640 w 2362200"/>
              <a:gd name="csY38" fmla="*/ 1336040 h 1376680"/>
              <a:gd name="csX39" fmla="*/ 1376680 w 2362200"/>
              <a:gd name="csY39" fmla="*/ 1320800 h 1376680"/>
              <a:gd name="csX40" fmla="*/ 1808480 w 2362200"/>
              <a:gd name="csY40" fmla="*/ 1249680 h 1376680"/>
              <a:gd name="csX41" fmla="*/ 1808480 w 2362200"/>
              <a:gd name="csY41" fmla="*/ 1244600 h 1376680"/>
              <a:gd name="csX42" fmla="*/ 1965960 w 2362200"/>
              <a:gd name="csY42" fmla="*/ 1219200 h 1376680"/>
              <a:gd name="csX43" fmla="*/ 2006600 w 2362200"/>
              <a:gd name="csY43" fmla="*/ 1203960 h 1376680"/>
              <a:gd name="csX44" fmla="*/ 2057400 w 2362200"/>
              <a:gd name="csY44" fmla="*/ 1178560 h 1376680"/>
              <a:gd name="csX45" fmla="*/ 2108200 w 2362200"/>
              <a:gd name="csY45" fmla="*/ 1132840 h 1376680"/>
              <a:gd name="csX46" fmla="*/ 2123440 w 2362200"/>
              <a:gd name="csY46" fmla="*/ 1127760 h 1376680"/>
              <a:gd name="csX47" fmla="*/ 2143760 w 2362200"/>
              <a:gd name="csY47" fmla="*/ 1112520 h 1376680"/>
              <a:gd name="csX48" fmla="*/ 2174240 w 2362200"/>
              <a:gd name="csY48" fmla="*/ 1082040 h 1376680"/>
              <a:gd name="csX49" fmla="*/ 2189480 w 2362200"/>
              <a:gd name="csY49" fmla="*/ 1071880 h 1376680"/>
              <a:gd name="csX50" fmla="*/ 2204720 w 2362200"/>
              <a:gd name="csY50" fmla="*/ 1056640 h 1376680"/>
              <a:gd name="csX51" fmla="*/ 2225040 w 2362200"/>
              <a:gd name="csY51" fmla="*/ 1046480 h 1376680"/>
              <a:gd name="csX52" fmla="*/ 2245360 w 2362200"/>
              <a:gd name="csY52" fmla="*/ 1026160 h 1376680"/>
              <a:gd name="csX53" fmla="*/ 2275840 w 2362200"/>
              <a:gd name="csY53" fmla="*/ 1005840 h 1376680"/>
              <a:gd name="csX54" fmla="*/ 2362200 w 2362200"/>
              <a:gd name="csY54" fmla="*/ 833120 h 1376680"/>
              <a:gd name="csX55" fmla="*/ 2164080 w 2362200"/>
              <a:gd name="csY55" fmla="*/ 111760 h 1376680"/>
              <a:gd name="csX56" fmla="*/ 2123440 w 2362200"/>
              <a:gd name="csY56" fmla="*/ 91440 h 1376680"/>
              <a:gd name="csX57" fmla="*/ 2113280 w 2362200"/>
              <a:gd name="csY57" fmla="*/ 71120 h 1376680"/>
              <a:gd name="csX58" fmla="*/ 2082800 w 2362200"/>
              <a:gd name="csY58" fmla="*/ 35560 h 1376680"/>
              <a:gd name="csX59" fmla="*/ 2062480 w 2362200"/>
              <a:gd name="csY59" fmla="*/ 20320 h 1376680"/>
              <a:gd name="csX60" fmla="*/ 2016760 w 2362200"/>
              <a:gd name="csY60" fmla="*/ 5080 h 1376680"/>
              <a:gd name="csX61" fmla="*/ 2001520 w 2362200"/>
              <a:gd name="csY61" fmla="*/ 0 h 1376680"/>
              <a:gd name="csX62" fmla="*/ 1656080 w 2362200"/>
              <a:gd name="csY62" fmla="*/ 5080 h 1376680"/>
              <a:gd name="csX63" fmla="*/ 1595120 w 2362200"/>
              <a:gd name="csY63" fmla="*/ 15240 h 1376680"/>
              <a:gd name="csX64" fmla="*/ 1574800 w 2362200"/>
              <a:gd name="csY64" fmla="*/ 20320 h 1376680"/>
              <a:gd name="csX65" fmla="*/ 1518920 w 2362200"/>
              <a:gd name="csY65" fmla="*/ 30480 h 1376680"/>
              <a:gd name="csX66" fmla="*/ 355600 w 2362200"/>
              <a:gd name="csY66" fmla="*/ 218440 h 1376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2362200" h="1376680">
                <a:moveTo>
                  <a:pt x="355600" y="218440"/>
                </a:moveTo>
                <a:lnTo>
                  <a:pt x="355600" y="218440"/>
                </a:lnTo>
                <a:cubicBezTo>
                  <a:pt x="329021" y="220856"/>
                  <a:pt x="300564" y="221443"/>
                  <a:pt x="274320" y="228600"/>
                </a:cubicBezTo>
                <a:cubicBezTo>
                  <a:pt x="263988" y="231418"/>
                  <a:pt x="254159" y="235894"/>
                  <a:pt x="243840" y="238760"/>
                </a:cubicBezTo>
                <a:cubicBezTo>
                  <a:pt x="223659" y="244366"/>
                  <a:pt x="182880" y="254000"/>
                  <a:pt x="182880" y="254000"/>
                </a:cubicBezTo>
                <a:cubicBezTo>
                  <a:pt x="153592" y="273525"/>
                  <a:pt x="181845" y="256621"/>
                  <a:pt x="152400" y="269240"/>
                </a:cubicBezTo>
                <a:cubicBezTo>
                  <a:pt x="145439" y="272223"/>
                  <a:pt x="139506" y="277915"/>
                  <a:pt x="132080" y="279400"/>
                </a:cubicBezTo>
                <a:cubicBezTo>
                  <a:pt x="113740" y="283068"/>
                  <a:pt x="94827" y="282787"/>
                  <a:pt x="76200" y="284480"/>
                </a:cubicBezTo>
                <a:cubicBezTo>
                  <a:pt x="66040" y="291253"/>
                  <a:pt x="51181" y="293878"/>
                  <a:pt x="45720" y="304800"/>
                </a:cubicBezTo>
                <a:cubicBezTo>
                  <a:pt x="34322" y="327597"/>
                  <a:pt x="32933" y="327980"/>
                  <a:pt x="25400" y="355600"/>
                </a:cubicBezTo>
                <a:cubicBezTo>
                  <a:pt x="23128" y="363930"/>
                  <a:pt x="22592" y="372670"/>
                  <a:pt x="20320" y="381000"/>
                </a:cubicBezTo>
                <a:cubicBezTo>
                  <a:pt x="17502" y="391332"/>
                  <a:pt x="12757" y="401090"/>
                  <a:pt x="10160" y="411480"/>
                </a:cubicBezTo>
                <a:cubicBezTo>
                  <a:pt x="7811" y="420878"/>
                  <a:pt x="1074" y="470000"/>
                  <a:pt x="0" y="477520"/>
                </a:cubicBezTo>
                <a:cubicBezTo>
                  <a:pt x="3387" y="509693"/>
                  <a:pt x="5585" y="542014"/>
                  <a:pt x="10160" y="574040"/>
                </a:cubicBezTo>
                <a:cubicBezTo>
                  <a:pt x="17682" y="626696"/>
                  <a:pt x="18786" y="607363"/>
                  <a:pt x="30480" y="650240"/>
                </a:cubicBezTo>
                <a:cubicBezTo>
                  <a:pt x="32752" y="658570"/>
                  <a:pt x="33079" y="667370"/>
                  <a:pt x="35560" y="675640"/>
                </a:cubicBezTo>
                <a:cubicBezTo>
                  <a:pt x="38180" y="684374"/>
                  <a:pt x="43100" y="692306"/>
                  <a:pt x="45720" y="701040"/>
                </a:cubicBezTo>
                <a:cubicBezTo>
                  <a:pt x="57704" y="740987"/>
                  <a:pt x="41975" y="713203"/>
                  <a:pt x="60960" y="741680"/>
                </a:cubicBezTo>
                <a:cubicBezTo>
                  <a:pt x="62653" y="750147"/>
                  <a:pt x="63946" y="758703"/>
                  <a:pt x="66040" y="767080"/>
                </a:cubicBezTo>
                <a:cubicBezTo>
                  <a:pt x="67339" y="772275"/>
                  <a:pt x="69958" y="777093"/>
                  <a:pt x="71120" y="782320"/>
                </a:cubicBezTo>
                <a:cubicBezTo>
                  <a:pt x="78966" y="817629"/>
                  <a:pt x="72605" y="804202"/>
                  <a:pt x="81280" y="833120"/>
                </a:cubicBezTo>
                <a:cubicBezTo>
                  <a:pt x="84357" y="843378"/>
                  <a:pt x="88498" y="853302"/>
                  <a:pt x="91440" y="863600"/>
                </a:cubicBezTo>
                <a:cubicBezTo>
                  <a:pt x="95276" y="877026"/>
                  <a:pt x="96414" y="891275"/>
                  <a:pt x="101600" y="904240"/>
                </a:cubicBezTo>
                <a:cubicBezTo>
                  <a:pt x="104987" y="912707"/>
                  <a:pt x="108056" y="921307"/>
                  <a:pt x="111760" y="929640"/>
                </a:cubicBezTo>
                <a:cubicBezTo>
                  <a:pt x="114836" y="936560"/>
                  <a:pt x="119332" y="942843"/>
                  <a:pt x="121920" y="949960"/>
                </a:cubicBezTo>
                <a:cubicBezTo>
                  <a:pt x="127613" y="965616"/>
                  <a:pt x="139753" y="1019890"/>
                  <a:pt x="147320" y="1031240"/>
                </a:cubicBezTo>
                <a:cubicBezTo>
                  <a:pt x="192424" y="1098896"/>
                  <a:pt x="127507" y="998624"/>
                  <a:pt x="162560" y="1061720"/>
                </a:cubicBezTo>
                <a:cubicBezTo>
                  <a:pt x="168490" y="1072394"/>
                  <a:pt x="176950" y="1081526"/>
                  <a:pt x="182880" y="1092200"/>
                </a:cubicBezTo>
                <a:cubicBezTo>
                  <a:pt x="185481" y="1096881"/>
                  <a:pt x="185565" y="1102651"/>
                  <a:pt x="187960" y="1107440"/>
                </a:cubicBezTo>
                <a:cubicBezTo>
                  <a:pt x="197325" y="1126171"/>
                  <a:pt x="208387" y="1131055"/>
                  <a:pt x="223520" y="1148080"/>
                </a:cubicBezTo>
                <a:cubicBezTo>
                  <a:pt x="229145" y="1154408"/>
                  <a:pt x="232773" y="1162413"/>
                  <a:pt x="238760" y="1168400"/>
                </a:cubicBezTo>
                <a:cubicBezTo>
                  <a:pt x="243077" y="1172717"/>
                  <a:pt x="248624" y="1175665"/>
                  <a:pt x="254000" y="1178560"/>
                </a:cubicBezTo>
                <a:cubicBezTo>
                  <a:pt x="270669" y="1187536"/>
                  <a:pt x="287867" y="1195493"/>
                  <a:pt x="304800" y="1203960"/>
                </a:cubicBezTo>
                <a:cubicBezTo>
                  <a:pt x="311573" y="1207347"/>
                  <a:pt x="317936" y="1211725"/>
                  <a:pt x="325120" y="1214120"/>
                </a:cubicBezTo>
                <a:cubicBezTo>
                  <a:pt x="335280" y="1217507"/>
                  <a:pt x="346689" y="1218339"/>
                  <a:pt x="355600" y="1224280"/>
                </a:cubicBezTo>
                <a:cubicBezTo>
                  <a:pt x="360680" y="1227667"/>
                  <a:pt x="287020" y="1203960"/>
                  <a:pt x="370840" y="1234440"/>
                </a:cubicBezTo>
                <a:lnTo>
                  <a:pt x="563880" y="1336040"/>
                </a:lnTo>
                <a:lnTo>
                  <a:pt x="767080" y="1376680"/>
                </a:lnTo>
                <a:lnTo>
                  <a:pt x="929640" y="1336040"/>
                </a:lnTo>
                <a:lnTo>
                  <a:pt x="1376680" y="1320800"/>
                </a:lnTo>
                <a:lnTo>
                  <a:pt x="1808480" y="1249680"/>
                </a:lnTo>
                <a:lnTo>
                  <a:pt x="1808480" y="1244600"/>
                </a:lnTo>
                <a:lnTo>
                  <a:pt x="1965960" y="1219200"/>
                </a:lnTo>
                <a:cubicBezTo>
                  <a:pt x="1979507" y="1214120"/>
                  <a:pt x="1993489" y="1210078"/>
                  <a:pt x="2006600" y="1203960"/>
                </a:cubicBezTo>
                <a:cubicBezTo>
                  <a:pt x="2078402" y="1170452"/>
                  <a:pt x="2016817" y="1192088"/>
                  <a:pt x="2057400" y="1178560"/>
                </a:cubicBezTo>
                <a:cubicBezTo>
                  <a:pt x="2072559" y="1163401"/>
                  <a:pt x="2089667" y="1144423"/>
                  <a:pt x="2108200" y="1132840"/>
                </a:cubicBezTo>
                <a:cubicBezTo>
                  <a:pt x="2112741" y="1130002"/>
                  <a:pt x="2118360" y="1129453"/>
                  <a:pt x="2123440" y="1127760"/>
                </a:cubicBezTo>
                <a:cubicBezTo>
                  <a:pt x="2130213" y="1122680"/>
                  <a:pt x="2137467" y="1118184"/>
                  <a:pt x="2143760" y="1112520"/>
                </a:cubicBezTo>
                <a:cubicBezTo>
                  <a:pt x="2154440" y="1102908"/>
                  <a:pt x="2162285" y="1090010"/>
                  <a:pt x="2174240" y="1082040"/>
                </a:cubicBezTo>
                <a:cubicBezTo>
                  <a:pt x="2179320" y="1078653"/>
                  <a:pt x="2184790" y="1075789"/>
                  <a:pt x="2189480" y="1071880"/>
                </a:cubicBezTo>
                <a:cubicBezTo>
                  <a:pt x="2194999" y="1067281"/>
                  <a:pt x="2198874" y="1060816"/>
                  <a:pt x="2204720" y="1056640"/>
                </a:cubicBezTo>
                <a:cubicBezTo>
                  <a:pt x="2210882" y="1052238"/>
                  <a:pt x="2218982" y="1051024"/>
                  <a:pt x="2225040" y="1046480"/>
                </a:cubicBezTo>
                <a:cubicBezTo>
                  <a:pt x="2232703" y="1040733"/>
                  <a:pt x="2237880" y="1032144"/>
                  <a:pt x="2245360" y="1026160"/>
                </a:cubicBezTo>
                <a:cubicBezTo>
                  <a:pt x="2254895" y="1018532"/>
                  <a:pt x="2258907" y="1060873"/>
                  <a:pt x="2275840" y="1005840"/>
                </a:cubicBezTo>
                <a:lnTo>
                  <a:pt x="2362200" y="833120"/>
                </a:lnTo>
                <a:lnTo>
                  <a:pt x="2164080" y="111760"/>
                </a:lnTo>
                <a:cubicBezTo>
                  <a:pt x="2150533" y="104987"/>
                  <a:pt x="2135267" y="100901"/>
                  <a:pt x="2123440" y="91440"/>
                </a:cubicBezTo>
                <a:cubicBezTo>
                  <a:pt x="2117527" y="86709"/>
                  <a:pt x="2117037" y="77695"/>
                  <a:pt x="2113280" y="71120"/>
                </a:cubicBezTo>
                <a:cubicBezTo>
                  <a:pt x="2104471" y="55704"/>
                  <a:pt x="2096981" y="47969"/>
                  <a:pt x="2082800" y="35560"/>
                </a:cubicBezTo>
                <a:cubicBezTo>
                  <a:pt x="2076428" y="29985"/>
                  <a:pt x="2070167" y="23868"/>
                  <a:pt x="2062480" y="20320"/>
                </a:cubicBezTo>
                <a:cubicBezTo>
                  <a:pt x="2047894" y="13588"/>
                  <a:pt x="2032000" y="10160"/>
                  <a:pt x="2016760" y="5080"/>
                </a:cubicBezTo>
                <a:lnTo>
                  <a:pt x="2001520" y="0"/>
                </a:lnTo>
                <a:lnTo>
                  <a:pt x="1656080" y="5080"/>
                </a:lnTo>
                <a:cubicBezTo>
                  <a:pt x="1644032" y="5401"/>
                  <a:pt x="1609143" y="12124"/>
                  <a:pt x="1595120" y="15240"/>
                </a:cubicBezTo>
                <a:cubicBezTo>
                  <a:pt x="1588304" y="16755"/>
                  <a:pt x="1581701" y="19258"/>
                  <a:pt x="1574800" y="20320"/>
                </a:cubicBezTo>
                <a:cubicBezTo>
                  <a:pt x="1519208" y="28873"/>
                  <a:pt x="1544303" y="17788"/>
                  <a:pt x="1518920" y="30480"/>
                </a:cubicBezTo>
                <a:lnTo>
                  <a:pt x="355600" y="218440"/>
                </a:lnTo>
                <a:close/>
              </a:path>
            </a:pathLst>
          </a:cu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050017-8CEF-406C-B255-DF328592F036}"/>
              </a:ext>
            </a:extLst>
          </p:cNvPr>
          <p:cNvSpPr/>
          <p:nvPr/>
        </p:nvSpPr>
        <p:spPr>
          <a:xfrm rot="4754247">
            <a:off x="8017299" y="4505780"/>
            <a:ext cx="154026" cy="171679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50CF5D5-5C94-141D-AF7D-B1B88CF82A2A}"/>
              </a:ext>
            </a:extLst>
          </p:cNvPr>
          <p:cNvSpPr>
            <a:spLocks noChangeAspect="1"/>
          </p:cNvSpPr>
          <p:nvPr/>
        </p:nvSpPr>
        <p:spPr>
          <a:xfrm>
            <a:off x="4683073" y="869057"/>
            <a:ext cx="240030" cy="24003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C776304-9228-9582-821A-03A3671C12A7}"/>
              </a:ext>
            </a:extLst>
          </p:cNvPr>
          <p:cNvSpPr>
            <a:spLocks noChangeAspect="1"/>
          </p:cNvSpPr>
          <p:nvPr/>
        </p:nvSpPr>
        <p:spPr>
          <a:xfrm>
            <a:off x="8196539" y="4411312"/>
            <a:ext cx="240030" cy="24003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7B98F6B-C85E-E749-DEF5-7F1CB6D89369}"/>
              </a:ext>
            </a:extLst>
          </p:cNvPr>
          <p:cNvSpPr>
            <a:spLocks noChangeAspect="1"/>
          </p:cNvSpPr>
          <p:nvPr/>
        </p:nvSpPr>
        <p:spPr>
          <a:xfrm>
            <a:off x="4916591" y="3513263"/>
            <a:ext cx="240030" cy="24003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7E1C1F7-FFFC-AFAE-28E7-E7561BD6AF77}"/>
              </a:ext>
            </a:extLst>
          </p:cNvPr>
          <p:cNvSpPr>
            <a:spLocks noChangeAspect="1"/>
          </p:cNvSpPr>
          <p:nvPr/>
        </p:nvSpPr>
        <p:spPr>
          <a:xfrm>
            <a:off x="5753100" y="3715762"/>
            <a:ext cx="254269" cy="254269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4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6A9E94-47FF-9D97-7313-E818FC52F8E3}"/>
              </a:ext>
            </a:extLst>
          </p:cNvPr>
          <p:cNvSpPr/>
          <p:nvPr/>
        </p:nvSpPr>
        <p:spPr>
          <a:xfrm rot="4754247">
            <a:off x="5785094" y="3856699"/>
            <a:ext cx="283950" cy="539496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00325C7-E085-FBDE-A8CA-210B6232447A}"/>
              </a:ext>
            </a:extLst>
          </p:cNvPr>
          <p:cNvGrpSpPr/>
          <p:nvPr/>
        </p:nvGrpSpPr>
        <p:grpSpPr>
          <a:xfrm>
            <a:off x="547747" y="870959"/>
            <a:ext cx="3195661" cy="2192282"/>
            <a:chOff x="547747" y="870959"/>
            <a:chExt cx="3195661" cy="219228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2B98DFA-EDDD-8009-2496-925CC2070358}"/>
                </a:ext>
              </a:extLst>
            </p:cNvPr>
            <p:cNvSpPr/>
            <p:nvPr/>
          </p:nvSpPr>
          <p:spPr>
            <a:xfrm>
              <a:off x="547747" y="870959"/>
              <a:ext cx="2987933" cy="2192282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C837E1B-B6B7-C66D-D424-FFA2F60602E7}"/>
                </a:ext>
              </a:extLst>
            </p:cNvPr>
            <p:cNvSpPr txBox="1"/>
            <p:nvPr/>
          </p:nvSpPr>
          <p:spPr>
            <a:xfrm>
              <a:off x="608343" y="879815"/>
              <a:ext cx="3135065" cy="200054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200" b="1" u="sng"/>
                <a:t>LEGEND OF IMPROVEMENTS</a:t>
              </a:r>
            </a:p>
            <a:p>
              <a:endParaRPr lang="en-US" sz="1200" b="1" u="sng"/>
            </a:p>
            <a:p>
              <a:pPr lvl="1">
                <a:spcAft>
                  <a:spcPts val="1200"/>
                </a:spcAft>
              </a:pPr>
              <a:r>
                <a:rPr lang="en-US" sz="1200"/>
                <a:t>Lift station upgrades (not shown)</a:t>
              </a:r>
              <a:endParaRPr lang="en-US" sz="1200">
                <a:cs typeface="Segoe UI"/>
              </a:endParaRP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overflow pond</a:t>
              </a:r>
              <a:endParaRPr lang="en-US" sz="1200">
                <a:cs typeface="Segoe UI"/>
              </a:endParaRP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screening</a:t>
              </a:r>
              <a:endParaRPr lang="en-US" sz="1200">
                <a:cs typeface="Segoe UI"/>
              </a:endParaRP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MBR package plant</a:t>
              </a:r>
              <a:endParaRPr lang="en-US" sz="1200">
                <a:cs typeface="Segoe UI"/>
              </a:endParaRPr>
            </a:p>
            <a:p>
              <a:pPr lvl="1">
                <a:spcAft>
                  <a:spcPts val="1200"/>
                </a:spcAft>
              </a:pPr>
              <a:r>
                <a:rPr lang="en-US" sz="1200"/>
                <a:t>New solids dryer</a:t>
              </a:r>
              <a:endParaRPr lang="en-US" sz="1200">
                <a:cs typeface="Segoe UI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A351A4B-C368-2D13-3E50-2648E89B42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326" y="1636847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09FC92D-0883-2A73-FFF0-BEE374F401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326" y="1974713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E1FEAEF-BF6E-DA63-18ED-ACABB5DCDD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326" y="2307828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2D01C6C-2582-AD37-4EA9-4DBEC79415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367" y="2632257"/>
              <a:ext cx="231154" cy="231154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4</a:t>
              </a: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E89AF9B-AE20-9CB2-40FE-17F1FA5AAF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5491" y="1276675"/>
              <a:ext cx="240030" cy="240030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tx1"/>
                  </a:solidFill>
                </a:rPr>
                <a:t>0</a:t>
              </a:r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6448821-D386-F1A1-E274-467D683387E7}"/>
              </a:ext>
            </a:extLst>
          </p:cNvPr>
          <p:cNvCxnSpPr>
            <a:cxnSpLocks/>
          </p:cNvCxnSpPr>
          <p:nvPr/>
        </p:nvCxnSpPr>
        <p:spPr>
          <a:xfrm flipV="1">
            <a:off x="8109958" y="3209658"/>
            <a:ext cx="2139297" cy="1300384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46891CA-4D61-1D7D-84D1-11095DB933F3}"/>
              </a:ext>
            </a:extLst>
          </p:cNvPr>
          <p:cNvCxnSpPr>
            <a:cxnSpLocks/>
          </p:cNvCxnSpPr>
          <p:nvPr/>
        </p:nvCxnSpPr>
        <p:spPr>
          <a:xfrm flipV="1">
            <a:off x="2861415" y="4106966"/>
            <a:ext cx="2046718" cy="602478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47A966E-5606-949A-32D1-2E809C6CE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787" y="1203532"/>
            <a:ext cx="1504594" cy="3724543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967BA68-1636-AAE0-9DCE-8AABEB9D652F}"/>
              </a:ext>
            </a:extLst>
          </p:cNvPr>
          <p:cNvCxnSpPr>
            <a:cxnSpLocks/>
          </p:cNvCxnSpPr>
          <p:nvPr/>
        </p:nvCxnSpPr>
        <p:spPr>
          <a:xfrm flipV="1">
            <a:off x="4608743" y="4209705"/>
            <a:ext cx="1125484" cy="1207615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EAB49CDD-6D19-A460-504C-FA8A6D5EE530}"/>
              </a:ext>
            </a:extLst>
          </p:cNvPr>
          <p:cNvGrpSpPr/>
          <p:nvPr/>
        </p:nvGrpSpPr>
        <p:grpSpPr>
          <a:xfrm>
            <a:off x="444825" y="3556299"/>
            <a:ext cx="2406650" cy="2258062"/>
            <a:chOff x="836507" y="3855402"/>
            <a:chExt cx="2406650" cy="225806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DBB304A-B16A-877A-3B64-86DCC4132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6507" y="4044422"/>
              <a:ext cx="2406650" cy="2069042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4554249-3DDD-FEA4-40A2-8D88F84DD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4392" y="3855402"/>
              <a:ext cx="2385695" cy="213995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0A1709-4779-0169-BBA2-A68900384281}"/>
              </a:ext>
            </a:extLst>
          </p:cNvPr>
          <p:cNvGrpSpPr/>
          <p:nvPr/>
        </p:nvGrpSpPr>
        <p:grpSpPr>
          <a:xfrm>
            <a:off x="2973533" y="5137357"/>
            <a:ext cx="2369369" cy="1654435"/>
            <a:chOff x="2973533" y="5137357"/>
            <a:chExt cx="2369369" cy="165443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232092F-5E0A-D18B-5611-BF81346C1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73533" y="5408708"/>
              <a:ext cx="2368521" cy="138308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DCA7273-B675-0BD4-C762-84935F1CC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5004" y="5137357"/>
              <a:ext cx="2367898" cy="2650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61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EA1-DD50-CA9C-EF11-E8236855B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87B6D75-9887-A40E-8F73-1D60E8ED5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68" y="438911"/>
            <a:ext cx="10981249" cy="1161287"/>
          </a:xfrm>
        </p:spPr>
        <p:txBody>
          <a:bodyPr/>
          <a:lstStyle/>
          <a:p>
            <a:r>
              <a:rPr lang="en-US"/>
              <a:t>Alternative 3: </a:t>
            </a:r>
            <a:r>
              <a:rPr lang="en-US" sz="2400"/>
              <a:t>Rehab and High-Quality Effluent for Reuse (Updated PFD)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AA8A49-F003-36E4-348B-987643D0C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1431790"/>
            <a:ext cx="7211732" cy="522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53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2E91A-51E5-CC0C-DD1F-57A2969D8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FF381B1-00C3-E27A-242C-9846B4E7CA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>
                <a:latin typeface="Segoe UI Light"/>
                <a:cs typeface="Segoe UI Light"/>
              </a:rPr>
              <a:t>05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E17C96-DD16-146C-1408-AC28D3429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880" y="2637633"/>
            <a:ext cx="7735570" cy="1569660"/>
          </a:xfrm>
        </p:spPr>
        <p:txBody>
          <a:bodyPr/>
          <a:lstStyle/>
          <a:p>
            <a:r>
              <a:rPr lang="en-US"/>
              <a:t>Cost Comparison and Multi-Criteria Evaluation</a:t>
            </a:r>
          </a:p>
        </p:txBody>
      </p:sp>
    </p:spTree>
    <p:extLst>
      <p:ext uri="{BB962C8B-B14F-4D97-AF65-F5344CB8AC3E}">
        <p14:creationId xmlns:p14="http://schemas.microsoft.com/office/powerpoint/2010/main" val="399064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C6687-BDEF-CF70-DDC3-AB937391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8FE1D-3B99-6E43-6E5B-F32FB3C30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Estimating Assumptions – O&amp;M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B293B-3540-B804-8EFE-073384FDAF7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24127" y="1325366"/>
            <a:ext cx="5308093" cy="5709255"/>
          </a:xfrm>
        </p:spPr>
        <p:txBody>
          <a:bodyPr/>
          <a:lstStyle/>
          <a:p>
            <a:r>
              <a:rPr lang="en-US" sz="1400" b="1" dirty="0"/>
              <a:t>O&amp;M costs include: </a:t>
            </a:r>
          </a:p>
          <a:p>
            <a:pPr lvl="1" fontAlgn="ctr"/>
            <a:r>
              <a:rPr lang="en-US" sz="1400" u="sng" dirty="0"/>
              <a:t>Admin Expenses </a:t>
            </a:r>
          </a:p>
          <a:p>
            <a:pPr lvl="2" fontAlgn="b"/>
            <a:r>
              <a:rPr lang="en-US" sz="1400" dirty="0"/>
              <a:t>Repair / Maintenance</a:t>
            </a:r>
          </a:p>
          <a:p>
            <a:pPr lvl="2" fontAlgn="b"/>
            <a:r>
              <a:rPr lang="en-US" sz="1400" dirty="0"/>
              <a:t>O&amp;M (Annual repairs &amp; maintenance; Supplies Tools &amp; Services, Other Operating Expenses, Biosolids disposal)</a:t>
            </a:r>
          </a:p>
          <a:p>
            <a:pPr lvl="2" fontAlgn="b"/>
            <a:r>
              <a:rPr lang="en-US" sz="1400" dirty="0"/>
              <a:t>Insurance</a:t>
            </a:r>
          </a:p>
          <a:p>
            <a:pPr lvl="1" fontAlgn="ctr"/>
            <a:r>
              <a:rPr lang="en-US" sz="1400" u="sng" dirty="0"/>
              <a:t>Energy</a:t>
            </a:r>
          </a:p>
          <a:p>
            <a:pPr lvl="1" fontAlgn="ctr"/>
            <a:r>
              <a:rPr lang="en-US" sz="1400" u="sng" dirty="0"/>
              <a:t>Staff</a:t>
            </a:r>
          </a:p>
          <a:p>
            <a:pPr lvl="2" fontAlgn="b"/>
            <a:r>
              <a:rPr lang="en-US" sz="1400" dirty="0"/>
              <a:t>Admin wages (includes benefits)</a:t>
            </a:r>
          </a:p>
          <a:p>
            <a:pPr lvl="2" fontAlgn="b"/>
            <a:r>
              <a:rPr lang="en-US" sz="1400" dirty="0"/>
              <a:t>Operator wages</a:t>
            </a:r>
          </a:p>
          <a:p>
            <a:pPr lvl="2" fontAlgn="b"/>
            <a:r>
              <a:rPr lang="en-US" sz="1400" dirty="0"/>
              <a:t>Training and education</a:t>
            </a:r>
          </a:p>
          <a:p>
            <a:pPr lvl="1" fontAlgn="ctr"/>
            <a:r>
              <a:rPr lang="en-US" sz="1400" u="sng" dirty="0"/>
              <a:t>Other O&amp;M</a:t>
            </a:r>
          </a:p>
          <a:p>
            <a:pPr lvl="2" fontAlgn="b"/>
            <a:r>
              <a:rPr lang="en-US" sz="1400" dirty="0"/>
              <a:t>Chemical Cost - coagulant</a:t>
            </a:r>
          </a:p>
          <a:p>
            <a:pPr lvl="2" fontAlgn="b"/>
            <a:r>
              <a:rPr lang="en-US" sz="1400" dirty="0"/>
              <a:t>Chemical Cost - chlorine</a:t>
            </a:r>
          </a:p>
          <a:p>
            <a:pPr lvl="2" fontAlgn="b"/>
            <a:r>
              <a:rPr lang="en-US" sz="1400" dirty="0"/>
              <a:t>Chemical Cost - </a:t>
            </a:r>
            <a:r>
              <a:rPr lang="en-US" sz="1400" dirty="0" err="1"/>
              <a:t>dechlorination</a:t>
            </a:r>
            <a:endParaRPr lang="en-US" sz="1400" dirty="0"/>
          </a:p>
          <a:p>
            <a:pPr lvl="2" fontAlgn="b"/>
            <a:r>
              <a:rPr lang="en-US" sz="1400" dirty="0"/>
              <a:t>Chemical Cost - Lime</a:t>
            </a:r>
          </a:p>
          <a:p>
            <a:pPr lvl="2" fontAlgn="b"/>
            <a:r>
              <a:rPr lang="en-US" sz="1400" dirty="0"/>
              <a:t>Chemical Cost - MBR cleaning</a:t>
            </a:r>
          </a:p>
          <a:p>
            <a:pPr lvl="2" fontAlgn="b"/>
            <a:r>
              <a:rPr lang="en-US" sz="1400" dirty="0"/>
              <a:t>Biosolids - dryer fuel</a:t>
            </a:r>
          </a:p>
          <a:p>
            <a:pPr lvl="2" fontAlgn="b"/>
            <a:r>
              <a:rPr lang="en-US" sz="1400" dirty="0"/>
              <a:t>Biosolids disposal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0456C8-56C7-C347-8DE7-406D2A16C645}"/>
              </a:ext>
            </a:extLst>
          </p:cNvPr>
          <p:cNvSpPr txBox="1">
            <a:spLocks/>
          </p:cNvSpPr>
          <p:nvPr/>
        </p:nvSpPr>
        <p:spPr>
          <a:xfrm>
            <a:off x="6620077" y="1325366"/>
            <a:ext cx="5308093" cy="490903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Annual escalation rates of: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Construction escalation rate	6.0%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Electricity escalation rate	2.0%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Fuel escalation rate	2.0%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Salary escalation rate	1.7%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Admin Expense and O&amp;M escalation rate	2.0%</a:t>
            </a:r>
          </a:p>
          <a:p>
            <a:pPr marL="91440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Discount rate of 2.2%</a:t>
            </a:r>
          </a:p>
          <a:p>
            <a:pPr marL="91440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Taxes, Construction Allowances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E&amp;IC Allowance	15%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Taxes	7.875%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Construction Contingency 	35%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Equipment Installation 	30%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General Conditions, Contractor Markups	General Conditions Allowance	10%</a:t>
            </a:r>
          </a:p>
          <a:p>
            <a:pPr marL="365760" lvl="1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GC Overhead, Profit, Bonds, Mob	20%</a:t>
            </a:r>
          </a:p>
          <a:p>
            <a:pPr marL="91440"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Engineering &amp; Administrative Costs	20%</a:t>
            </a:r>
          </a:p>
          <a:p>
            <a:pPr marL="91440">
              <a:spcBef>
                <a:spcPts val="0"/>
              </a:spcBef>
              <a:spcAft>
                <a:spcPts val="600"/>
              </a:spcAft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39668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43516-36B8-954D-A861-28245347D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105" y="76070"/>
            <a:ext cx="10816662" cy="1161287"/>
          </a:xfrm>
        </p:spPr>
        <p:txBody>
          <a:bodyPr/>
          <a:lstStyle/>
          <a:p>
            <a:r>
              <a:rPr lang="en-US" dirty="0"/>
              <a:t>Cost Estimating Assumptions – O&amp;M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25498-0B32-5E02-5132-EB051B45478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24127" y="1325366"/>
            <a:ext cx="10000043" cy="3323987"/>
          </a:xfrm>
        </p:spPr>
        <p:txBody>
          <a:bodyPr/>
          <a:lstStyle/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10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096F28C-8A7A-34AD-5C2D-589009A875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781679"/>
              </p:ext>
            </p:extLst>
          </p:nvPr>
        </p:nvGraphicFramePr>
        <p:xfrm>
          <a:off x="639068" y="823344"/>
          <a:ext cx="9660633" cy="58674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66156">
                  <a:extLst>
                    <a:ext uri="{9D8B030D-6E8A-4147-A177-3AD203B41FA5}">
                      <a16:colId xmlns:a16="http://schemas.microsoft.com/office/drawing/2014/main" val="320521228"/>
                    </a:ext>
                  </a:extLst>
                </a:gridCol>
                <a:gridCol w="5322929">
                  <a:extLst>
                    <a:ext uri="{9D8B030D-6E8A-4147-A177-3AD203B41FA5}">
                      <a16:colId xmlns:a16="http://schemas.microsoft.com/office/drawing/2014/main" val="827482858"/>
                    </a:ext>
                  </a:extLst>
                </a:gridCol>
                <a:gridCol w="1485774">
                  <a:extLst>
                    <a:ext uri="{9D8B030D-6E8A-4147-A177-3AD203B41FA5}">
                      <a16:colId xmlns:a16="http://schemas.microsoft.com/office/drawing/2014/main" val="977054327"/>
                    </a:ext>
                  </a:extLst>
                </a:gridCol>
                <a:gridCol w="1485774">
                  <a:extLst>
                    <a:ext uri="{9D8B030D-6E8A-4147-A177-3AD203B41FA5}">
                      <a16:colId xmlns:a16="http://schemas.microsoft.com/office/drawing/2014/main" val="4241488771"/>
                    </a:ext>
                  </a:extLst>
                </a:gridCol>
              </a:tblGrid>
              <a:tr h="237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Parameter Name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Value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Units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868081"/>
                  </a:ext>
                </a:extLst>
              </a:tr>
              <a:tr h="237500">
                <a:tc row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Admin Expenses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Laboratory analysis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$21,200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570822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Repair / Maintenance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$19,000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978429"/>
                  </a:ext>
                </a:extLst>
              </a:tr>
              <a:tr h="391176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O&amp;M (Annual repairs &amp; maintenance; Supplies Tools &amp; Services, Other Operating Expenses, Biosolids disposal)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$81,000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21286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Insurance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$15,000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39723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Sum of Admin Expenses    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 dirty="0">
                          <a:effectLst/>
                        </a:rPr>
                        <a:t>$121,200</a:t>
                      </a:r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$/year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119674"/>
                  </a:ext>
                </a:extLst>
              </a:tr>
              <a:tr h="237500">
                <a:tc row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Energy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Alt 1: No Action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 $ 98,000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365255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Alt 2: Rehabilitation and Operational Continuity Approach​​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 $ 98,000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829519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Alt 3: Rehabilitation and Optimized Modern Configuration​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 $ 98,000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526538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Alt 4: Rehabilitation and High-Quality Effluent for Reuse​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 $ 156,900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199419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Alt 5: 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614196"/>
                  </a:ext>
                </a:extLst>
              </a:tr>
              <a:tr h="237500">
                <a:tc rowSpan="4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Staff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Admin wages (includes benefits)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 $ 171,900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284845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Operator wages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 $ 99,400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$/year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169036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Training and education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 $ 1,000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$/year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24176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Sum of Staff Expenses (Salaries, benefits and training)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$ 272,300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>
                          <a:effectLst/>
                        </a:rPr>
                        <a:t> $/year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421291"/>
                  </a:ext>
                </a:extLst>
              </a:tr>
              <a:tr h="237500">
                <a:tc rowSpan="7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b="1" u="none" strike="noStrike" dirty="0">
                          <a:effectLst/>
                        </a:rPr>
                        <a:t>Other O&amp;M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Chemical Cost - coagulant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$2,300</a:t>
                      </a:r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17779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Chemical Cost - chlorine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$28,100</a:t>
                      </a:r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37202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Chemical Cost - </a:t>
                      </a:r>
                      <a:r>
                        <a:rPr lang="en-US" sz="1100" u="none" strike="noStrike" dirty="0" err="1">
                          <a:effectLst/>
                        </a:rPr>
                        <a:t>dechlorination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$7,800</a:t>
                      </a:r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815415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Chemical Cost - Lime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$3,100</a:t>
                      </a:r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657320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Chemical Cost - MBR cleaning</a:t>
                      </a:r>
                      <a:endParaRPr lang="en-US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$2,000</a:t>
                      </a:r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331237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Biosolids - dryer fuel</a:t>
                      </a:r>
                      <a:endParaRPr lang="en-US" sz="1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$25,000</a:t>
                      </a:r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$/year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891152"/>
                  </a:ext>
                </a:extLst>
              </a:tr>
              <a:tr h="237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Biosolids disposal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$33,500</a:t>
                      </a:r>
                      <a:endParaRPr lang="en-US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$/year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533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46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6CC1C-E4AC-E752-C714-0A39D5382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Life Cycle Costs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B8C3774-B90A-4AB2-8884-B21C4796D7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7961386"/>
              </p:ext>
            </p:extLst>
          </p:nvPr>
        </p:nvGraphicFramePr>
        <p:xfrm>
          <a:off x="1755013" y="1483494"/>
          <a:ext cx="8189087" cy="4935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7860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0C6BB-B792-95DB-F469-A7D28DEBC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CD69E-7552-CBE5-BA07-5F8459BECB7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24127" y="1304818"/>
            <a:ext cx="10606219" cy="1092607"/>
          </a:xfrm>
        </p:spPr>
        <p:txBody>
          <a:bodyPr/>
          <a:lstStyle/>
          <a:p>
            <a:r>
              <a:rPr lang="en-US" sz="2000"/>
              <a:t>Assumed: All alternatives provide adequate capacity and treatment for current and future conditions and meet regulatory requirements in the discharge permit.</a:t>
            </a:r>
          </a:p>
          <a:p>
            <a:endParaRPr lang="en-US" sz="20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7951C3-23C0-FD64-6A9D-838FBD3934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293974"/>
              </p:ext>
            </p:extLst>
          </p:nvPr>
        </p:nvGraphicFramePr>
        <p:xfrm>
          <a:off x="736269" y="2367048"/>
          <a:ext cx="10894077" cy="3270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043">
                  <a:extLst>
                    <a:ext uri="{9D8B030D-6E8A-4147-A177-3AD203B41FA5}">
                      <a16:colId xmlns:a16="http://schemas.microsoft.com/office/drawing/2014/main" val="1265256949"/>
                    </a:ext>
                  </a:extLst>
                </a:gridCol>
                <a:gridCol w="7335748">
                  <a:extLst>
                    <a:ext uri="{9D8B030D-6E8A-4147-A177-3AD203B41FA5}">
                      <a16:colId xmlns:a16="http://schemas.microsoft.com/office/drawing/2014/main" val="1198010382"/>
                    </a:ext>
                  </a:extLst>
                </a:gridCol>
                <a:gridCol w="1397286">
                  <a:extLst>
                    <a:ext uri="{9D8B030D-6E8A-4147-A177-3AD203B41FA5}">
                      <a16:colId xmlns:a16="http://schemas.microsoft.com/office/drawing/2014/main" val="3351714714"/>
                    </a:ext>
                  </a:extLst>
                </a:gridCol>
              </a:tblGrid>
              <a:tr h="547786">
                <a:tc>
                  <a:txBody>
                    <a:bodyPr/>
                    <a:lstStyle/>
                    <a:p>
                      <a:r>
                        <a:rPr lang="en-US"/>
                        <a:t>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33209"/>
                  </a:ext>
                </a:extLst>
              </a:tr>
              <a:tr h="453202">
                <a:tc>
                  <a:txBody>
                    <a:bodyPr/>
                    <a:lstStyle/>
                    <a:p>
                      <a:r>
                        <a:rPr lang="en-US" dirty="0"/>
                        <a:t>Footprint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Fits on existing site. Minimizes area.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highlight>
                            <a:srgbClr val="FFFF00"/>
                          </a:highlight>
                        </a:rPr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485786"/>
                  </a:ext>
                </a:extLst>
              </a:tr>
              <a:tr h="453202">
                <a:tc>
                  <a:txBody>
                    <a:bodyPr/>
                    <a:lstStyle/>
                    <a:p>
                      <a:r>
                        <a:rPr lang="en-US"/>
                        <a:t>Robustness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Treats variable influent flows and loads.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873258"/>
                  </a:ext>
                </a:extLst>
              </a:tr>
              <a:tr h="45320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Constructability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Easy to construct with minimal disruption to existing plant operations.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975855"/>
                  </a:ext>
                </a:extLst>
              </a:tr>
              <a:tr h="453202">
                <a:tc>
                  <a:txBody>
                    <a:bodyPr/>
                    <a:lstStyle/>
                    <a:p>
                      <a:r>
                        <a:rPr lang="en-US" dirty="0"/>
                        <a:t>O&amp;M Complexity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Minimizes required operator hours and certifications.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04917"/>
                  </a:ext>
                </a:extLst>
              </a:tr>
              <a:tr h="45320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Effluent 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Compatibility with reuse application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20227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TOTAL WEIGHT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992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95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56F58-DDD4-0C9A-2658-747972D2E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EB93D-34A1-ABCB-1E75-DBD37CA5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10BE6-9CCC-B6A1-E162-02710763EA7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24127" y="1304818"/>
            <a:ext cx="10606219" cy="1554272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Segoe UI"/>
                <a:cs typeface="Segoe UI"/>
              </a:rPr>
              <a:t>Alternatives are ranked on each criterion from 1 (worst) to 3 (best), as shown in the table.</a:t>
            </a:r>
          </a:p>
          <a:p>
            <a:r>
              <a:rPr lang="en-US" sz="2000" dirty="0">
                <a:latin typeface="Segoe UI"/>
                <a:cs typeface="Segoe UI"/>
              </a:rPr>
              <a:t>Rankings are weighted and summed to calculate a total weighted score.</a:t>
            </a:r>
          </a:p>
          <a:p>
            <a:r>
              <a:rPr lang="en-US" sz="2000" dirty="0">
                <a:latin typeface="Segoe UI"/>
                <a:cs typeface="Segoe UI"/>
              </a:rPr>
              <a:t>The highest total weighted score is the most favorable.</a:t>
            </a:r>
          </a:p>
          <a:p>
            <a:endParaRPr lang="en-US" sz="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D3121B0-9E78-8355-8315-1323E296C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833845"/>
              </p:ext>
            </p:extLst>
          </p:nvPr>
        </p:nvGraphicFramePr>
        <p:xfrm>
          <a:off x="1472870" y="2859090"/>
          <a:ext cx="90601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9672">
                  <a:extLst>
                    <a:ext uri="{9D8B030D-6E8A-4147-A177-3AD203B41FA5}">
                      <a16:colId xmlns:a16="http://schemas.microsoft.com/office/drawing/2014/main" val="1265256949"/>
                    </a:ext>
                  </a:extLst>
                </a:gridCol>
                <a:gridCol w="1109609">
                  <a:extLst>
                    <a:ext uri="{9D8B030D-6E8A-4147-A177-3AD203B41FA5}">
                      <a16:colId xmlns:a16="http://schemas.microsoft.com/office/drawing/2014/main" val="3351714714"/>
                    </a:ext>
                  </a:extLst>
                </a:gridCol>
                <a:gridCol w="1946953">
                  <a:extLst>
                    <a:ext uri="{9D8B030D-6E8A-4147-A177-3AD203B41FA5}">
                      <a16:colId xmlns:a16="http://schemas.microsoft.com/office/drawing/2014/main" val="839999982"/>
                    </a:ext>
                  </a:extLst>
                </a:gridCol>
                <a:gridCol w="1946953">
                  <a:extLst>
                    <a:ext uri="{9D8B030D-6E8A-4147-A177-3AD203B41FA5}">
                      <a16:colId xmlns:a16="http://schemas.microsoft.com/office/drawing/2014/main" val="2964873457"/>
                    </a:ext>
                  </a:extLst>
                </a:gridCol>
                <a:gridCol w="1946953">
                  <a:extLst>
                    <a:ext uri="{9D8B030D-6E8A-4147-A177-3AD203B41FA5}">
                      <a16:colId xmlns:a16="http://schemas.microsoft.com/office/drawing/2014/main" val="1178957969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dirty="0"/>
                        <a:t>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Alternative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Alternative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Alternative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332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/>
                        <a:t>Footprint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294857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/>
                        <a:t>Robustness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3687325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Constructability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6797585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/>
                        <a:t>O&amp;M Complexity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6270491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/>
                        <a:t>Effluent 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83120227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algn="r"/>
                      <a:r>
                        <a:rPr lang="en-US" b="1"/>
                        <a:t>TOTAL WEIGHTED SCORE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85839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584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C87C-0A4D-8CC4-BD08-4F7AE6468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95C643-9D6A-0BF2-B923-97CCBE411E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06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716C56-8E43-8075-18E6-C9D5E4C3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880" y="3006964"/>
            <a:ext cx="6710680" cy="830997"/>
          </a:xfrm>
        </p:spPr>
        <p:txBody>
          <a:bodyPr/>
          <a:lstStyle/>
          <a:p>
            <a:r>
              <a:rPr lang="en-US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110097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EDEA74-1930-B274-90BD-F1386CAFA3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3287" y="4065195"/>
            <a:ext cx="2522422" cy="1323439"/>
          </a:xfrm>
        </p:spPr>
        <p:txBody>
          <a:bodyPr/>
          <a:lstStyle/>
          <a:p>
            <a:r>
              <a:rPr lang="en-CA"/>
              <a:t>Anna Malakian</a:t>
            </a:r>
          </a:p>
          <a:p>
            <a:r>
              <a:rPr lang="en-CA"/>
              <a:t>Sam Reifsnyder</a:t>
            </a:r>
          </a:p>
          <a:p>
            <a:r>
              <a:rPr lang="en-CA"/>
              <a:t>Bernardo Castro</a:t>
            </a:r>
          </a:p>
          <a:p>
            <a:r>
              <a:rPr lang="en-CA"/>
              <a:t>Allie McCurdy</a:t>
            </a:r>
          </a:p>
          <a:p>
            <a:endParaRPr lang="en-C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508AF2-AAEA-C31E-53A5-A3EC2E812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87" y="2968663"/>
            <a:ext cx="2522422" cy="584775"/>
          </a:xfrm>
        </p:spPr>
        <p:txBody>
          <a:bodyPr/>
          <a:lstStyle/>
          <a:p>
            <a:r>
              <a:rPr lang="en-US" sz="3200"/>
              <a:t>Thank you!</a:t>
            </a:r>
            <a:endParaRPr lang="en-CA" sz="32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E1AEC-CE27-8CA2-BD3C-FE590E4FB0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8D365B-7D39-6AD6-2930-7B853396B3F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C597B6-A9BB-D743-8B9E-BD7313FA146F}"/>
              </a:ext>
            </a:extLst>
          </p:cNvPr>
          <p:cNvSpPr>
            <a:spLocks noGrp="1"/>
          </p:cNvSpPr>
          <p:nvPr>
            <p:ph sz="quarter" idx="6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B5FF66-069A-B659-08C0-B62D95790B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34771" y="1375090"/>
            <a:ext cx="8599548" cy="5000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A7B33638-FEDB-C53B-8E04-46BA6EE9AC72}"/>
              </a:ext>
            </a:extLst>
          </p:cNvPr>
          <p:cNvSpPr txBox="1">
            <a:spLocks noChangeArrowheads="1"/>
          </p:cNvSpPr>
          <p:nvPr/>
        </p:nvSpPr>
        <p:spPr>
          <a:xfrm>
            <a:off x="3434771" y="293135"/>
            <a:ext cx="9025128" cy="677108"/>
          </a:xfrm>
          <a:prstGeom prst="rect">
            <a:avLst/>
          </a:prstGeom>
        </p:spPr>
        <p:txBody>
          <a:bodyPr vert="horz" wrap="square" lIns="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en-US" b="1">
                <a:solidFill>
                  <a:schemeClr val="tx1"/>
                </a:solidFill>
              </a:rPr>
              <a:t>Next Steps</a:t>
            </a:r>
            <a:endParaRPr lang="en-US" altLang="en-US" b="1">
              <a:solidFill>
                <a:schemeClr val="tx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D012827-EE7C-E7DC-90AF-E6D5B2CF2E59}"/>
              </a:ext>
            </a:extLst>
          </p:cNvPr>
          <p:cNvSpPr txBox="1">
            <a:spLocks/>
          </p:cNvSpPr>
          <p:nvPr/>
        </p:nvSpPr>
        <p:spPr>
          <a:xfrm>
            <a:off x="3427791" y="1348807"/>
            <a:ext cx="8764210" cy="2862322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b="1"/>
              <a:t>Oct 30 - </a:t>
            </a:r>
            <a:r>
              <a:rPr lang="en-US"/>
              <a:t>Proposed Alternative and Recommendations (Section 6 and 7)</a:t>
            </a:r>
          </a:p>
          <a:p>
            <a:pPr>
              <a:spcAft>
                <a:spcPts val="1200"/>
              </a:spcAft>
            </a:pPr>
            <a:r>
              <a:rPr lang="en-US" b="1"/>
              <a:t>Nov 27 - </a:t>
            </a:r>
            <a:r>
              <a:rPr lang="en-US"/>
              <a:t>Draft PER submittal</a:t>
            </a:r>
          </a:p>
          <a:p>
            <a:pPr>
              <a:spcAft>
                <a:spcPts val="1200"/>
              </a:spcAft>
            </a:pPr>
            <a:r>
              <a:rPr lang="en-US" b="1"/>
              <a:t>Dec 21 -</a:t>
            </a:r>
            <a:r>
              <a:rPr lang="en-US"/>
              <a:t> Final PER</a:t>
            </a:r>
          </a:p>
          <a:p>
            <a:pPr>
              <a:spcAft>
                <a:spcPts val="1200"/>
              </a:spcAft>
            </a:pPr>
            <a:endParaRPr lang="en-US" sz="1600"/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1697488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1327EC5-CB15-400A-6033-3E903582A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8BD2AC-249D-6D37-84CB-CB0DC84A8A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>
                <a:latin typeface="Segoe UI Light"/>
                <a:cs typeface="Segoe UI Light"/>
              </a:rPr>
              <a:t>S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FC973D-2882-3D37-7997-7F6A7591F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880" y="3006964"/>
            <a:ext cx="6710680" cy="830997"/>
          </a:xfrm>
        </p:spPr>
        <p:txBody>
          <a:bodyPr/>
          <a:lstStyle/>
          <a:p>
            <a:r>
              <a:rPr lang="en-US">
                <a:latin typeface="Segoe UI Light"/>
                <a:cs typeface="Segoe UI Light"/>
              </a:rPr>
              <a:t>Supporting Slides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72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140C85A-DEE3-7A10-D81F-5B979A6CF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A996A5-40BB-1C85-AAD6-51DAFADCE3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>
                <a:latin typeface="Segoe UI Light"/>
                <a:cs typeface="Segoe UI Light"/>
              </a:rPr>
              <a:t>S1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263C87-281E-2BD5-E2CD-C2F94B156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880" y="3006964"/>
            <a:ext cx="6710680" cy="830997"/>
          </a:xfrm>
        </p:spPr>
        <p:txBody>
          <a:bodyPr/>
          <a:lstStyle/>
          <a:p>
            <a:r>
              <a:rPr lang="en-US"/>
              <a:t>Overflow Pond Sizing</a:t>
            </a:r>
          </a:p>
        </p:txBody>
      </p:sp>
    </p:spTree>
    <p:extLst>
      <p:ext uri="{BB962C8B-B14F-4D97-AF65-F5344CB8AC3E}">
        <p14:creationId xmlns:p14="http://schemas.microsoft.com/office/powerpoint/2010/main" val="84485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B3454E4-1D13-3532-E3CC-4875F1AE1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7ED36-A8F8-F200-9977-82F53992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Criteria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5CA866D-C04E-DD72-5479-531CFCFFA6BA}"/>
              </a:ext>
            </a:extLst>
          </p:cNvPr>
          <p:cNvGraphicFramePr>
            <a:graphicFrameLocks noGrp="1"/>
          </p:cNvGraphicFramePr>
          <p:nvPr/>
        </p:nvGraphicFramePr>
        <p:xfrm>
          <a:off x="635557" y="1510584"/>
          <a:ext cx="11113098" cy="458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370">
                  <a:extLst>
                    <a:ext uri="{9D8B030D-6E8A-4147-A177-3AD203B41FA5}">
                      <a16:colId xmlns:a16="http://schemas.microsoft.com/office/drawing/2014/main" val="3465595913"/>
                    </a:ext>
                  </a:extLst>
                </a:gridCol>
                <a:gridCol w="928603">
                  <a:extLst>
                    <a:ext uri="{9D8B030D-6E8A-4147-A177-3AD203B41FA5}">
                      <a16:colId xmlns:a16="http://schemas.microsoft.com/office/drawing/2014/main" val="2306355985"/>
                    </a:ext>
                  </a:extLst>
                </a:gridCol>
                <a:gridCol w="1197470">
                  <a:extLst>
                    <a:ext uri="{9D8B030D-6E8A-4147-A177-3AD203B41FA5}">
                      <a16:colId xmlns:a16="http://schemas.microsoft.com/office/drawing/2014/main" val="3856988432"/>
                    </a:ext>
                  </a:extLst>
                </a:gridCol>
                <a:gridCol w="1382787">
                  <a:extLst>
                    <a:ext uri="{9D8B030D-6E8A-4147-A177-3AD203B41FA5}">
                      <a16:colId xmlns:a16="http://schemas.microsoft.com/office/drawing/2014/main" val="1834938007"/>
                    </a:ext>
                  </a:extLst>
                </a:gridCol>
                <a:gridCol w="3787868">
                  <a:extLst>
                    <a:ext uri="{9D8B030D-6E8A-4147-A177-3AD203B41FA5}">
                      <a16:colId xmlns:a16="http://schemas.microsoft.com/office/drawing/2014/main" val="1219256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Design 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Design Basis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25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Population, Connected to Sewer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People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966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1,166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Assumed the annexation of </a:t>
                      </a:r>
                      <a:r>
                        <a:rPr lang="en-US" sz="12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Surfwood</a:t>
                      </a: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Homes Community to the MCCSD sewer system (~200ppl)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5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Average Dry Weather Flow (ADWF)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gpd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66,761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80,583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69 gpcd x Population. 69 gpcd is based on current dry weather flow and population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14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Peak Dry Weather Flow (PDWF)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gpd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106,333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128,349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Current PDWF based on historical data (2023-2025). Future PDWF = Population x ADF per capita flow x PDWF/ADF peaking factor (x1.6).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1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Annual Average Flow (AAF)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gpd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99,051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119,559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Current AAF based on historical data (2023-2025) with AAF/ADWF peaking factor (x1.5).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Future AAF = AAF</a:t>
                      </a:r>
                      <a:r>
                        <a:rPr lang="en-US" sz="1200" baseline="-25000"/>
                        <a:t>(2026)</a:t>
                      </a:r>
                      <a:r>
                        <a:rPr lang="en-US" sz="1200"/>
                        <a:t>+ (ADWF</a:t>
                      </a:r>
                      <a:r>
                        <a:rPr lang="en-US" sz="1200" baseline="-25000"/>
                        <a:t>(2046)</a:t>
                      </a:r>
                      <a:r>
                        <a:rPr lang="en-US" sz="1200"/>
                        <a:t>-ADWF</a:t>
                      </a:r>
                      <a:r>
                        <a:rPr lang="en-US" sz="1200" baseline="-25000"/>
                        <a:t>(2026)</a:t>
                      </a:r>
                      <a:r>
                        <a:rPr lang="en-US" sz="1200"/>
                        <a:t>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49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Max Month Flow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gpd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208,667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251,870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Current MMF based on historical data (2023-2025) with MMF/ADWF peaking factor (x3.1).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Future MMF = MMF</a:t>
                      </a:r>
                      <a:r>
                        <a:rPr lang="en-US" sz="1200" baseline="-25000"/>
                        <a:t>(2026)</a:t>
                      </a:r>
                      <a:r>
                        <a:rPr lang="en-US" sz="1200"/>
                        <a:t>+ (ADWF</a:t>
                      </a:r>
                      <a:r>
                        <a:rPr lang="en-US" sz="1200" baseline="-25000"/>
                        <a:t>(2046)</a:t>
                      </a:r>
                      <a:r>
                        <a:rPr lang="en-US" sz="1200"/>
                        <a:t>-ADWF</a:t>
                      </a:r>
                      <a:r>
                        <a:rPr lang="en-US" sz="1200" baseline="-25000"/>
                        <a:t>(2026)</a:t>
                      </a:r>
                      <a:r>
                        <a:rPr lang="en-US" sz="1200"/>
                        <a:t>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97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Peak Wet Weather Flow (PWWF)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gpd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404,000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487,644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Current PWWF based on historical data (2023-2025) with PWWF/ADWF peaking factor (x6.1).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Future PWWF = PWWF</a:t>
                      </a:r>
                      <a:r>
                        <a:rPr lang="en-US" sz="1200" baseline="-25000"/>
                        <a:t>(2026)</a:t>
                      </a:r>
                      <a:r>
                        <a:rPr lang="en-US" sz="1200"/>
                        <a:t>+ (ADWF</a:t>
                      </a:r>
                      <a:r>
                        <a:rPr lang="en-US" sz="1200" baseline="-25000"/>
                        <a:t>(2046)</a:t>
                      </a:r>
                      <a:r>
                        <a:rPr lang="en-US" sz="1200"/>
                        <a:t>-ADWF</a:t>
                      </a:r>
                      <a:r>
                        <a:rPr lang="en-US" sz="1200" baseline="-25000"/>
                        <a:t>(2026)</a:t>
                      </a:r>
                      <a:r>
                        <a:rPr lang="en-US" sz="1200"/>
                        <a:t>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56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BOD Average Dry Weather Load (ADWL)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err="1"/>
                        <a:t>ppd</a:t>
                      </a:r>
                      <a:endParaRPr lang="en-US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Based on historical dry weather data from 2023-2025.</a:t>
                      </a:r>
                      <a:endParaRPr lang="en-US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8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TSS Average Dry Weather Load (ADWL)</a:t>
                      </a:r>
                      <a:endParaRPr lang="en-US" sz="1600" b="1" kern="1200">
                        <a:solidFill>
                          <a:schemeClr val="accent4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ppd</a:t>
                      </a: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Based on historical dry weather data from 2023-2025.</a:t>
                      </a:r>
                      <a:endParaRPr lang="en-US" sz="12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09883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48AF691-47EB-D6E6-3228-E30772C6A8ED}"/>
              </a:ext>
            </a:extLst>
          </p:cNvPr>
          <p:cNvSpPr txBox="1"/>
          <p:nvPr/>
        </p:nvSpPr>
        <p:spPr>
          <a:xfrm>
            <a:off x="635558" y="6419089"/>
            <a:ext cx="6097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/>
              <a:t>Source: </a:t>
            </a:r>
            <a:r>
              <a:rPr lang="en-US" sz="1200"/>
              <a:t>#9 Flow Data -&gt; Coli10percent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6320E7-2E98-2580-AEB1-4E99AA2B5872}"/>
              </a:ext>
            </a:extLst>
          </p:cNvPr>
          <p:cNvSpPr/>
          <p:nvPr/>
        </p:nvSpPr>
        <p:spPr>
          <a:xfrm>
            <a:off x="687512" y="4756150"/>
            <a:ext cx="11061143" cy="5912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512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6ACEBBB-983E-2C85-0D0A-BAC88C1B8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1702C-5184-8D3A-960E-DD3707EEF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Overflow Pond Sizing - Assumptions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069070-222B-C46F-4F8B-0632331FA955}"/>
              </a:ext>
            </a:extLst>
          </p:cNvPr>
          <p:cNvSpPr txBox="1"/>
          <p:nvPr/>
        </p:nvSpPr>
        <p:spPr>
          <a:xfrm>
            <a:off x="635558" y="6419089"/>
            <a:ext cx="6097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/>
              <a:t>Source: </a:t>
            </a:r>
            <a:r>
              <a:rPr lang="en-US" sz="1200"/>
              <a:t>#2 Drawings, WWTP -&gt; Original MCCSD Treatment Plants Plans -&gt; G-6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248BBA-3C40-E656-1FD7-737588084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682" y="1231900"/>
            <a:ext cx="7113089" cy="483870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0AFD511-A3C9-F9E4-3CD4-AAA2860C094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93229" y="1153914"/>
            <a:ext cx="10025521" cy="400110"/>
          </a:xfrm>
        </p:spPr>
        <p:txBody>
          <a:bodyPr/>
          <a:lstStyle/>
          <a:p>
            <a:pPr marL="0" indent="0" fontAlgn="t">
              <a:buNone/>
            </a:pPr>
            <a:r>
              <a:rPr lang="en-US" sz="2000" dirty="0"/>
              <a:t>Assumptions for calculation: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DABD863-F99F-4749-417A-92DE1BC6F5AD}"/>
              </a:ext>
            </a:extLst>
          </p:cNvPr>
          <p:cNvSpPr txBox="1">
            <a:spLocks/>
          </p:cNvSpPr>
          <p:nvPr/>
        </p:nvSpPr>
        <p:spPr>
          <a:xfrm>
            <a:off x="293229" y="1678184"/>
            <a:ext cx="4492453" cy="21698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en-US" sz="2000" dirty="0">
                <a:solidFill>
                  <a:schemeClr val="dk1"/>
                </a:solidFill>
              </a:rPr>
              <a:t>The bottom shape is geometrically similar to the top shape.</a:t>
            </a:r>
          </a:p>
          <a:p>
            <a:pPr fontAlgn="t"/>
            <a:r>
              <a:rPr lang="en-US" sz="2000" dirty="0">
                <a:solidFill>
                  <a:schemeClr val="dk1"/>
                </a:solidFill>
              </a:rPr>
              <a:t>The offsets occur equally on both sides of each dimension. </a:t>
            </a:r>
          </a:p>
          <a:p>
            <a:pPr fontAlgn="t"/>
            <a:r>
              <a:rPr lang="en-US" sz="2000" dirty="0">
                <a:solidFill>
                  <a:schemeClr val="dk1"/>
                </a:solidFill>
              </a:rPr>
              <a:t>Depth of pond in all area is 11 ft</a:t>
            </a:r>
          </a:p>
          <a:p>
            <a:pPr fontAlgn="t"/>
            <a:r>
              <a:rPr lang="en-US" sz="2000" dirty="0">
                <a:solidFill>
                  <a:schemeClr val="dk1"/>
                </a:solidFill>
              </a:rPr>
              <a:t>H.W.L is 6 ft in all area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59B8B97-6D2C-4390-BE03-9EFD248C6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270241"/>
              </p:ext>
            </p:extLst>
          </p:nvPr>
        </p:nvGraphicFramePr>
        <p:xfrm>
          <a:off x="412420" y="4338867"/>
          <a:ext cx="4115130" cy="840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2497">
                  <a:extLst>
                    <a:ext uri="{9D8B030D-6E8A-4147-A177-3AD203B41FA5}">
                      <a16:colId xmlns:a16="http://schemas.microsoft.com/office/drawing/2014/main" val="3627582491"/>
                    </a:ext>
                  </a:extLst>
                </a:gridCol>
                <a:gridCol w="1892633">
                  <a:extLst>
                    <a:ext uri="{9D8B030D-6E8A-4147-A177-3AD203B41FA5}">
                      <a16:colId xmlns:a16="http://schemas.microsoft.com/office/drawing/2014/main" val="1062788456"/>
                    </a:ext>
                  </a:extLst>
                </a:gridCol>
              </a:tblGrid>
              <a:tr h="41520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Pond Volume (Gal)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~831,820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4074991"/>
                  </a:ext>
                </a:extLst>
              </a:tr>
              <a:tr h="4257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Capacity of pond (Gal)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~356,000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6246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320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1B4C4E8-A9F7-59F9-7759-77C3E904C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733F2-ECE8-55FC-0608-225284861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Overflow Pond Sizing- Scale Factor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FD7145-C059-16A7-4ACF-F121D5549CF8}"/>
              </a:ext>
            </a:extLst>
          </p:cNvPr>
          <p:cNvSpPr txBox="1"/>
          <p:nvPr/>
        </p:nvSpPr>
        <p:spPr>
          <a:xfrm>
            <a:off x="635558" y="6419089"/>
            <a:ext cx="6097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/>
              <a:t>Source: </a:t>
            </a:r>
            <a:r>
              <a:rPr lang="en-US" sz="1200"/>
              <a:t>#2 Drawings, WWTP -&gt; Original MCCSD Treatment Plants Plans -&gt; G-6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80AAC7E-4C1E-E57D-2F3E-87918620CBE1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5177758"/>
              </p:ext>
            </p:extLst>
          </p:nvPr>
        </p:nvGraphicFramePr>
        <p:xfrm>
          <a:off x="1644927" y="3118133"/>
          <a:ext cx="8680172" cy="22929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6759">
                  <a:extLst>
                    <a:ext uri="{9D8B030D-6E8A-4147-A177-3AD203B41FA5}">
                      <a16:colId xmlns:a16="http://schemas.microsoft.com/office/drawing/2014/main" val="3530287301"/>
                    </a:ext>
                  </a:extLst>
                </a:gridCol>
                <a:gridCol w="2081391">
                  <a:extLst>
                    <a:ext uri="{9D8B030D-6E8A-4147-A177-3AD203B41FA5}">
                      <a16:colId xmlns:a16="http://schemas.microsoft.com/office/drawing/2014/main" val="2883345992"/>
                    </a:ext>
                  </a:extLst>
                </a:gridCol>
                <a:gridCol w="2374328">
                  <a:extLst>
                    <a:ext uri="{9D8B030D-6E8A-4147-A177-3AD203B41FA5}">
                      <a16:colId xmlns:a16="http://schemas.microsoft.com/office/drawing/2014/main" val="3025504004"/>
                    </a:ext>
                  </a:extLst>
                </a:gridCol>
                <a:gridCol w="1433847">
                  <a:extLst>
                    <a:ext uri="{9D8B030D-6E8A-4147-A177-3AD203B41FA5}">
                      <a16:colId xmlns:a16="http://schemas.microsoft.com/office/drawing/2014/main" val="2703180437"/>
                    </a:ext>
                  </a:extLst>
                </a:gridCol>
                <a:gridCol w="1433847">
                  <a:extLst>
                    <a:ext uri="{9D8B030D-6E8A-4147-A177-3AD203B41FA5}">
                      <a16:colId xmlns:a16="http://schemas.microsoft.com/office/drawing/2014/main" val="2695242394"/>
                    </a:ext>
                  </a:extLst>
                </a:gridCol>
              </a:tblGrid>
              <a:tr h="288571">
                <a:tc gridSpan="5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Future pond sizing based on Future PWWF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300946"/>
                  </a:ext>
                </a:extLst>
              </a:tr>
              <a:tr h="824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Fill time (</a:t>
                      </a:r>
                      <a:r>
                        <a:rPr lang="en-US" sz="1400" u="none" strike="noStrike" dirty="0" err="1">
                          <a:effectLst/>
                        </a:rPr>
                        <a:t>hr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Fill time (day)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Required pond Size (ft3)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Area Ratio</a:t>
                      </a:r>
                      <a:endParaRPr lang="en-US" sz="24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Required Top Surface Area (ft2) – Just capacity</a:t>
                      </a: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901319404"/>
                  </a:ext>
                </a:extLst>
              </a:tr>
              <a:tr h="29101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65,193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1.037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16,463</a:t>
                      </a:r>
                    </a:p>
                  </a:txBody>
                  <a:tcPr marL="9524" marR="9524" marT="9524" marB="0" anchor="b"/>
                </a:tc>
                <a:extLst>
                  <a:ext uri="{0D108BD9-81ED-4DB2-BD59-A6C34878D82A}">
                    <a16:rowId xmlns:a16="http://schemas.microsoft.com/office/drawing/2014/main" val="1145886651"/>
                  </a:ext>
                </a:extLst>
              </a:tr>
              <a:tr h="29101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48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130,386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1.466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32,927</a:t>
                      </a:r>
                    </a:p>
                  </a:txBody>
                  <a:tcPr marL="9524" marR="9524" marT="9524" marB="0" anchor="b"/>
                </a:tc>
                <a:extLst>
                  <a:ext uri="{0D108BD9-81ED-4DB2-BD59-A6C34878D82A}">
                    <a16:rowId xmlns:a16="http://schemas.microsoft.com/office/drawing/2014/main" val="2316063729"/>
                  </a:ext>
                </a:extLst>
              </a:tr>
              <a:tr h="29918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72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195,579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1.796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49,390</a:t>
                      </a:r>
                      <a:endParaRPr lang="en-US" sz="2400" dirty="0"/>
                    </a:p>
                  </a:txBody>
                  <a:tcPr marL="9524" marR="9524" marT="9524" marB="0" anchor="b"/>
                </a:tc>
                <a:extLst>
                  <a:ext uri="{0D108BD9-81ED-4DB2-BD59-A6C34878D82A}">
                    <a16:rowId xmlns:a16="http://schemas.microsoft.com/office/drawing/2014/main" val="2181604520"/>
                  </a:ext>
                </a:extLst>
              </a:tr>
              <a:tr h="29918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456,351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2.743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115,245</a:t>
                      </a:r>
                    </a:p>
                  </a:txBody>
                  <a:tcPr marL="9524" marR="9524" marT="9524" marB="0" anchor="b"/>
                </a:tc>
                <a:extLst>
                  <a:ext uri="{0D108BD9-81ED-4DB2-BD59-A6C34878D82A}">
                    <a16:rowId xmlns:a16="http://schemas.microsoft.com/office/drawing/2014/main" val="3173250529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7D0E3B7-A03E-4F07-792A-E18EB5D997CB}"/>
              </a:ext>
            </a:extLst>
          </p:cNvPr>
          <p:cNvSpPr/>
          <p:nvPr/>
        </p:nvSpPr>
        <p:spPr>
          <a:xfrm>
            <a:off x="9197974" y="4263404"/>
            <a:ext cx="1153251" cy="11477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4EC002F-0BD4-F58A-C32D-E279093D247D}"/>
              </a:ext>
            </a:extLst>
          </p:cNvPr>
          <p:cNvSpPr txBox="1">
            <a:spLocks/>
          </p:cNvSpPr>
          <p:nvPr/>
        </p:nvSpPr>
        <p:spPr>
          <a:xfrm>
            <a:off x="711757" y="1207213"/>
            <a:ext cx="9467292" cy="15542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/>
            <a:r>
              <a:rPr lang="en-US" sz="2000">
                <a:solidFill>
                  <a:schemeClr val="dk1"/>
                </a:solidFill>
                <a:latin typeface="Segoe UI"/>
                <a:cs typeface="Segoe UI"/>
              </a:rPr>
              <a:t>This pond is irregular trapezoidal pond, therefore, assumptions for calculation: </a:t>
            </a:r>
          </a:p>
          <a:p>
            <a:pPr fontAlgn="t"/>
            <a:r>
              <a:rPr lang="en-US" sz="2000">
                <a:solidFill>
                  <a:schemeClr val="dk1"/>
                </a:solidFill>
                <a:latin typeface="Segoe UI"/>
                <a:cs typeface="Segoe UI"/>
              </a:rPr>
              <a:t>The same pond shape</a:t>
            </a:r>
            <a:endParaRPr lang="en-US" sz="2000">
              <a:solidFill>
                <a:schemeClr val="dk1"/>
              </a:solidFill>
            </a:endParaRPr>
          </a:p>
          <a:p>
            <a:pPr fontAlgn="t"/>
            <a:r>
              <a:rPr lang="en-US" sz="2000">
                <a:solidFill>
                  <a:schemeClr val="dk1"/>
                </a:solidFill>
                <a:latin typeface="Segoe UI"/>
                <a:cs typeface="Segoe UI"/>
              </a:rPr>
              <a:t>The same side slopes</a:t>
            </a:r>
          </a:p>
          <a:p>
            <a:pPr fontAlgn="t"/>
            <a:r>
              <a:rPr lang="en-US" sz="2000">
                <a:solidFill>
                  <a:schemeClr val="dk1"/>
                </a:solidFill>
                <a:latin typeface="Segoe UI"/>
                <a:cs typeface="Segoe UI"/>
              </a:rPr>
              <a:t>The same depth (6 ft)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4BEB72-D3EB-21BA-4CE2-191AF2F0AA3A}"/>
              </a:ext>
            </a:extLst>
          </p:cNvPr>
          <p:cNvSpPr txBox="1">
            <a:spLocks/>
          </p:cNvSpPr>
          <p:nvPr/>
        </p:nvSpPr>
        <p:spPr>
          <a:xfrm>
            <a:off x="736270" y="5511148"/>
            <a:ext cx="10820172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None/>
            </a:pPr>
            <a:r>
              <a:rPr lang="en-US" sz="2000" b="1" dirty="0">
                <a:solidFill>
                  <a:schemeClr val="accent1"/>
                </a:solidFill>
              </a:rPr>
              <a:t>Note: </a:t>
            </a:r>
            <a:r>
              <a:rPr lang="en-US" sz="2000" dirty="0">
                <a:solidFill>
                  <a:schemeClr val="dk1"/>
                </a:solidFill>
              </a:rPr>
              <a:t>Because the original pond area was estimated from side lengths only, these dimensions should be considered </a:t>
            </a:r>
            <a:r>
              <a:rPr lang="en-US" sz="2000" b="1" dirty="0">
                <a:solidFill>
                  <a:schemeClr val="dk1"/>
                </a:solidFill>
              </a:rPr>
              <a:t>planning-level estimates</a:t>
            </a:r>
            <a:r>
              <a:rPr lang="en-US" sz="2000" dirty="0">
                <a:solidFill>
                  <a:schemeClr val="dk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34859877"/>
      </p:ext>
    </p:extLst>
  </p:cSld>
  <p:clrMapOvr>
    <a:masterClrMapping/>
  </p:clrMapOvr>
</p:sld>
</file>

<file path=ppt/theme/theme1.xml><?xml version="1.0" encoding="utf-8"?>
<a:theme xmlns:a="http://schemas.openxmlformats.org/drawingml/2006/main" name="Carollo2023">
  <a:themeElements>
    <a:clrScheme name="Custom 1">
      <a:dk1>
        <a:srgbClr val="000000"/>
      </a:dk1>
      <a:lt1>
        <a:srgbClr val="FFFFFF"/>
      </a:lt1>
      <a:dk2>
        <a:srgbClr val="333333"/>
      </a:dk2>
      <a:lt2>
        <a:srgbClr val="E6E6E6"/>
      </a:lt2>
      <a:accent1>
        <a:srgbClr val="003CB9"/>
      </a:accent1>
      <a:accent2>
        <a:srgbClr val="15A3EB"/>
      </a:accent2>
      <a:accent3>
        <a:srgbClr val="012060"/>
      </a:accent3>
      <a:accent4>
        <a:srgbClr val="FAA41A"/>
      </a:accent4>
      <a:accent5>
        <a:srgbClr val="E6E6E6"/>
      </a:accent5>
      <a:accent6>
        <a:srgbClr val="1CBEA8"/>
      </a:accent6>
      <a:hlink>
        <a:srgbClr val="003CB9"/>
      </a:hlink>
      <a:folHlink>
        <a:srgbClr val="15A3EB"/>
      </a:folHlink>
    </a:clrScheme>
    <a:fontScheme name="Carollo Powerpoint Fonts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3CarolloPowerPointTemplate_Widescreen.potx" id="{489DAE8C-7F18-4FFD-9AB0-C8D32DB80118}" vid="{F4E0B118-89C8-4E95-AEF6-C7E925DAE7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333333"/>
    </a:dk2>
    <a:lt2>
      <a:srgbClr val="E6E6E6"/>
    </a:lt2>
    <a:accent1>
      <a:srgbClr val="003CB9"/>
    </a:accent1>
    <a:accent2>
      <a:srgbClr val="15A3EB"/>
    </a:accent2>
    <a:accent3>
      <a:srgbClr val="012060"/>
    </a:accent3>
    <a:accent4>
      <a:srgbClr val="FAA41A"/>
    </a:accent4>
    <a:accent5>
      <a:srgbClr val="E6E6E6"/>
    </a:accent5>
    <a:accent6>
      <a:srgbClr val="1CBEA8"/>
    </a:accent6>
    <a:hlink>
      <a:srgbClr val="003CB9"/>
    </a:hlink>
    <a:folHlink>
      <a:srgbClr val="15A3EB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3b5969-a852-41c0-9b17-dd7b4f15ca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2B0D38A09A6C468124ABAA9F415F59" ma:contentTypeVersion="11" ma:contentTypeDescription="Create a new document." ma:contentTypeScope="" ma:versionID="92e0c2764fe94dcde3a8ed1754a3c41a">
  <xsd:schema xmlns:xsd="http://www.w3.org/2001/XMLSchema" xmlns:xs="http://www.w3.org/2001/XMLSchema" xmlns:p="http://schemas.microsoft.com/office/2006/metadata/properties" xmlns:ns3="663b5969-a852-41c0-9b17-dd7b4f15cac7" targetNamespace="http://schemas.microsoft.com/office/2006/metadata/properties" ma:root="true" ma:fieldsID="1194559367385cf39c371569c71b5289" ns3:_="">
    <xsd:import namespace="663b5969-a852-41c0-9b17-dd7b4f15cac7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b5969-a852-41c0-9b17-dd7b4f15cac7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70BC08-981A-45F0-9C4E-FDC6105956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8321DF-3AE4-4C75-ACC2-714FC79CC230}">
  <ds:schemaRefs>
    <ds:schemaRef ds:uri="http://purl.org/dc/terms/"/>
    <ds:schemaRef ds:uri="663b5969-a852-41c0-9b17-dd7b4f15ca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D5468A3-2D0A-4782-A047-A967AFDA26AE}">
  <ds:schemaRefs>
    <ds:schemaRef ds:uri="663b5969-a852-41c0-9b17-dd7b4f15ca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1672</Words>
  <Application>Microsoft Office PowerPoint</Application>
  <PresentationFormat>Widescreen</PresentationFormat>
  <Paragraphs>412</Paragraphs>
  <Slides>32</Slides>
  <Notes>11</Notes>
  <HiddenSlides>5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Aptos Narrow</vt:lpstr>
      <vt:lpstr>Arial</vt:lpstr>
      <vt:lpstr>Arial Black</vt:lpstr>
      <vt:lpstr>Arial Narrow</vt:lpstr>
      <vt:lpstr>Calibri</vt:lpstr>
      <vt:lpstr>Segoe UI</vt:lpstr>
      <vt:lpstr>Segoe UI Black</vt:lpstr>
      <vt:lpstr>Segoe UI Light</vt:lpstr>
      <vt:lpstr>Segoe UI Semibold</vt:lpstr>
      <vt:lpstr>Wingdings</vt:lpstr>
      <vt:lpstr>Carollo2023</vt:lpstr>
      <vt:lpstr>Mendocino, CA</vt:lpstr>
      <vt:lpstr>AGENDA</vt:lpstr>
      <vt:lpstr>Need for the Project</vt:lpstr>
      <vt:lpstr>Overview of the MCCSD Wastewater Treatment Facility</vt:lpstr>
      <vt:lpstr>Need for the Project</vt:lpstr>
      <vt:lpstr>Overview of Alternatives</vt:lpstr>
      <vt:lpstr>Project Objectives</vt:lpstr>
      <vt:lpstr>Alternative 1: Rehabilitation of Existing Package Plant and Operational Continuity Approach </vt:lpstr>
      <vt:lpstr>Alternative 1 Description</vt:lpstr>
      <vt:lpstr>Alternative 1: Rehab and Operational Continuity - Layout</vt:lpstr>
      <vt:lpstr>Alternative 1: Rehab and Operational Continuity </vt:lpstr>
      <vt:lpstr>Alternative 2: Rehabilitation of Existing Package Plant and Optimized Modern Configuration </vt:lpstr>
      <vt:lpstr>Alternative 2 Description</vt:lpstr>
      <vt:lpstr>Alternative 2: Rehab and Optimized Modern Configuration - Layout</vt:lpstr>
      <vt:lpstr>Alternative 2: Rehabilitation of Existing Package Plant and Optimized Modern Configuration</vt:lpstr>
      <vt:lpstr>Alternative 3: Rehabilitation of Existing Package Plant and High-Quality Effluent for Reuse </vt:lpstr>
      <vt:lpstr>Alternative 3 Description</vt:lpstr>
      <vt:lpstr>Alternative 3: Rehab and High-Quality Effluent for Reuse - Layout</vt:lpstr>
      <vt:lpstr>Alternative 3: Rehab and High-Quality Effluent for Reuse (Updated PFD)</vt:lpstr>
      <vt:lpstr>Cost Comparison and Multi-Criteria Evaluation</vt:lpstr>
      <vt:lpstr>Cost Estimating Assumptions – O&amp;M Costs</vt:lpstr>
      <vt:lpstr>Cost Estimating Assumptions – O&amp;M Costs</vt:lpstr>
      <vt:lpstr>Comparison of Life Cycle Costs</vt:lpstr>
      <vt:lpstr>Evaluation Criteria</vt:lpstr>
      <vt:lpstr>Evaluation Criteria</vt:lpstr>
      <vt:lpstr>Next Steps</vt:lpstr>
      <vt:lpstr>Thank you!</vt:lpstr>
      <vt:lpstr>Supporting Slides</vt:lpstr>
      <vt:lpstr>Overflow Pond Sizing</vt:lpstr>
      <vt:lpstr>Design Criteria</vt:lpstr>
      <vt:lpstr>Overflow Pond Sizing - Assumptions</vt:lpstr>
      <vt:lpstr>Overflow Pond Sizing- Scale Factor </vt:lpstr>
    </vt:vector>
  </TitlesOfParts>
  <Company>Carollo Engineers,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Valley Rancheria Water District Band of Pomo Indians</dc:title>
  <dc:creator>Sam Reifsnyder</dc:creator>
  <cp:lastModifiedBy>Sam Reifsnyder</cp:lastModifiedBy>
  <cp:revision>1</cp:revision>
  <cp:lastPrinted>2022-09-29T20:48:32Z</cp:lastPrinted>
  <dcterms:created xsi:type="dcterms:W3CDTF">2024-08-14T22:11:45Z</dcterms:created>
  <dcterms:modified xsi:type="dcterms:W3CDTF">2026-09-18T23:30:47Z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0x010100032B0D38A09A6C468124ABAA9F415F59</vt:lpwstr>
  </property>
  <property fmtid="{D5CDD505-2E9C-101B-9397-08002B2CF9AE}" pid="3" name="e3f09c3df709400db2417a7161762d62">
    <vt:lpwstr/>
  </property>
  <property fmtid="{D5CDD505-2E9C-101B-9397-08002B2CF9AE}" pid="4" name="Document Type">
    <vt:lpwstr/>
  </property>
  <property fmtid="{D5CDD505-2E9C-101B-9397-08002B2CF9AE}" pid="5" name="EPA_x0020_Subject">
    <vt:lpwstr/>
  </property>
  <property fmtid="{D5CDD505-2E9C-101B-9397-08002B2CF9AE}" pid="6" name="TaxKeyword">
    <vt:lpwstr/>
  </property>
  <property fmtid="{D5CDD505-2E9C-101B-9397-08002B2CF9AE}" pid="7" name="MediaServiceImageTags">
    <vt:lpwstr/>
  </property>
</Properties>
</file>