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3" r:id="rId1"/>
    <p:sldMasterId id="2147483861" r:id="rId2"/>
  </p:sldMasterIdLst>
  <p:notesMasterIdLst>
    <p:notesMasterId r:id="rId15"/>
  </p:notesMasterIdLst>
  <p:handoutMasterIdLst>
    <p:handoutMasterId r:id="rId16"/>
  </p:handoutMasterIdLst>
  <p:sldIdLst>
    <p:sldId id="348" r:id="rId3"/>
    <p:sldId id="258" r:id="rId4"/>
    <p:sldId id="363" r:id="rId5"/>
    <p:sldId id="347" r:id="rId6"/>
    <p:sldId id="268" r:id="rId7"/>
    <p:sldId id="353" r:id="rId8"/>
    <p:sldId id="361" r:id="rId9"/>
    <p:sldId id="355" r:id="rId10"/>
    <p:sldId id="357" r:id="rId11"/>
    <p:sldId id="356" r:id="rId12"/>
    <p:sldId id="362" r:id="rId13"/>
    <p:sldId id="352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0E383A-F726-53CC-6818-3CEC21369FAB}" name="Anthony Elowsky" initials="AE" userId="S::Anthony@rdniehaus.com::113c6261-4912-4508-a334-998658389d4b" providerId="AD"/>
  <p188:author id="{506723F6-BAFF-A696-FC6B-B6E05B711219}" name="Ichiko Kido" initials="IK" userId="S::ichiko@rdniehaus.com::7ea3776b-aab2-42f9-a76b-aa750ef56f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orn Kallerud" initials="BK" lastIdx="7" clrIdx="0">
    <p:extLst>
      <p:ext uri="{19B8F6BF-5375-455C-9EA6-DF929625EA0E}">
        <p15:presenceInfo xmlns:p15="http://schemas.microsoft.com/office/powerpoint/2012/main" userId="Bjorn Kallerud" providerId="None"/>
      </p:ext>
    </p:extLst>
  </p:cmAuthor>
  <p:cmAuthor id="2" name="Anthony Elowsky" initials="AE" lastIdx="5" clrIdx="1">
    <p:extLst>
      <p:ext uri="{19B8F6BF-5375-455C-9EA6-DF929625EA0E}">
        <p15:presenceInfo xmlns:p15="http://schemas.microsoft.com/office/powerpoint/2012/main" userId="S-1-5-21-1547161642-1682526488-682003330-3620" providerId="AD"/>
      </p:ext>
    </p:extLst>
  </p:cmAuthor>
  <p:cmAuthor id="3" name="Ichiko Kido" initials="IK" lastIdx="15" clrIdx="2">
    <p:extLst>
      <p:ext uri="{19B8F6BF-5375-455C-9EA6-DF929625EA0E}">
        <p15:presenceInfo xmlns:p15="http://schemas.microsoft.com/office/powerpoint/2012/main" userId="S-1-5-21-1547161642-1682526488-682003330-1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  <a:srgbClr val="4BACC6"/>
    <a:srgbClr val="F79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80259" autoAdjust="0"/>
  </p:normalViewPr>
  <p:slideViewPr>
    <p:cSldViewPr snapToGrid="0">
      <p:cViewPr varScale="1">
        <p:scale>
          <a:sx n="95" d="100"/>
          <a:sy n="95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5311-CDC0-4B1B-A817-9B28D850129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F69D71-90F4-4E37-AC60-885400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FF1EEA-3F88-4397-B4DF-D6BE643EAE3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B9DC8F-C43E-4F47-B122-26DDF5CE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</a:t>
            </a:r>
            <a:r>
              <a:rPr lang="en-US" baseline="0" dirty="0"/>
              <a:t> Thank you all for taking the time to meet with us this evening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1DA7-C9BC-492B-8984-C8DA0EF22B4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1DA7-C9BC-492B-8984-C8DA0EF22B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Current Rates are too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DC8F-C43E-4F47-B122-26DDF5CE28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F27-8BA5-4C4B-B420-4F6E1A6F57E5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8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CD98-D6D8-49AF-A0AA-58E30E9C233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0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BEE-746F-4AB3-B421-AE78ED5942FB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0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300-4A84-4CB1-B2F3-878E61478285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76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B8ED-23E3-404C-AAB8-BC546D5E898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6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85F8-96F8-45E5-8CF6-A1FCA008743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836A-1685-4C5A-9374-E9272AC948B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6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3001-AD47-4F74-8A81-3AC7A9E8A6F5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1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26CF-D94F-435D-9866-C01CE89F01D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3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99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EB5-5B3B-4BAD-A90E-7622F0B2270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9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7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7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60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C3C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D84ABC-AA90-437B-8B8D-845C02ACCC3A}" type="slidenum">
              <a:rPr lang="en-US" smtClean="0">
                <a:solidFill>
                  <a:srgbClr val="2C3C43"/>
                </a:solidFill>
              </a:rPr>
              <a:pPr/>
              <a:t>‹#›</a:t>
            </a:fld>
            <a:endParaRPr lang="en-US" dirty="0">
              <a:solidFill>
                <a:srgbClr val="2C3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2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26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42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B3E-AC4C-431C-BDA7-7940729B4EE5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4ABC-AA90-437B-8B8D-845C02ACCC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D06D-02E2-4B82-ADEE-1CB245389FE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3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7108-1E6C-421A-A7E4-531F5AFC524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61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8B1-CCB1-453D-9156-91ACE6F3A98E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67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F12F-4712-4C3C-AD43-FE1888EDE767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6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C180-A136-4F5E-BDA9-0805A4992D5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03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5C6A-84CC-4FD2-AF63-84B3D830CF9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76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759-A4EA-44B2-B593-DD524D575EF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A9D13D-BC1F-40C6-BBBE-436369F26C77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3B08FB3E-AC4C-431C-BDA7-7940729B4EE5}" type="datetimeFigureOut">
              <a:rPr lang="en-US" smtClean="0"/>
              <a:pPr defTabSz="91440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05D84ABC-AA90-437B-8B8D-845C02ACCC3A}" type="slidenum">
              <a:rPr lang="en-US" smtClean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58" y="5928887"/>
            <a:ext cx="1755322" cy="3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dniehaus.com\dfs\RDN\PROJECTS\272%20CRWA%20Rate%20Studies\272.21%20Mendocino%20City%20CSD\Analysis\Mendocino%20Rate%20Model%20WW1.xlsx!Rates!R7C2:R9C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emf"/><Relationship Id="rId4" Type="http://schemas.openxmlformats.org/officeDocument/2006/relationships/oleObject" Target="file:///\\rdniehaus.com\dfs\RDN\PROPOSALS\Proposals%202022\P22-071%20Montecito%20SD%20WW\Interview\AVCSD_Schedule_Interview.xlsx!Schedule!R27C40:R30C4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file:///\\rdniehaus.com\dfs\RDN\PROJECTS\272%20CRWA%20Rate%20Studies\272.21%20Mendocino%20City%20CSD\Admind\Book1!Sheet1!R101C30:R110C3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dniehaus.com\dfs\RDN\PROJECTS\272%20CRWA%20Rate%20Studies\272.21%20Mendocino%20City%20CSD\Admind\Book1!Sheet1!R39C1:R50C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file:///\\rdniehaus.com\dfs\RDN\PROJECTS\272%20CRWA%20Rate%20Studies\272.21%20Mendocino%20City%20CSD\Admind\Book1!Sheet1!R25C1:R36C12" TargetMode="Externa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dniehaus.com\dfs\RDN\PROJECTS\272%20CRWA%20Rate%20Studies\272.21%20Mendocino%20City%20CSD\Admind\Book1!Sheet1!%5bBook1%5dSheet1%20Chart%2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dniehaus.com\dfs\RDN\PROJECTS\272%20CRWA%20Rate%20Studies\272.21%20Mendocino%20City%20CSD\Admind\Book1!Sheet1!R57C1:R59C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file:///\\rdniehaus.com\dfs\RDN\PROJECTS\272%20CRWA%20Rate%20Studies\272.21%20Mendocino%20City%20CSD\Admind\Book1!Sheet1!R62C1:R64C6" TargetMode="Externa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125002"/>
            <a:ext cx="10058400" cy="3708255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rgbClr val="161616"/>
                </a:solidFill>
                <a:latin typeface="Bahnschrift" panose="020B0502040204020203" pitchFamily="34" charset="0"/>
              </a:rPr>
              <a:t>Independent Financial Planning and Rate Analysis for</a:t>
            </a:r>
            <a:br>
              <a:rPr lang="en-US" sz="7200" b="1" dirty="0">
                <a:solidFill>
                  <a:srgbClr val="161616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161616"/>
                </a:solidFill>
                <a:latin typeface="Bahnschrift" panose="020B0502040204020203" pitchFamily="34" charset="0"/>
              </a:rPr>
              <a:t>Mendocino City Community Services District</a:t>
            </a:r>
            <a:endParaRPr lang="en-US" dirty="0">
              <a:solidFill>
                <a:srgbClr val="161616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46289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Robert D. Niehaus, Inc.</a:t>
            </a:r>
          </a:p>
          <a:p>
            <a:pPr algn="l"/>
            <a:r>
              <a:rPr lang="en-US" dirty="0"/>
              <a:t>October 3,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41" y="342754"/>
            <a:ext cx="3147429" cy="571379"/>
          </a:xfrm>
          <a:prstGeom prst="rect">
            <a:avLst/>
          </a:prstGeom>
        </p:spPr>
      </p:pic>
      <p:sp>
        <p:nvSpPr>
          <p:cNvPr id="5" name="AutoShape 2" descr="Costa Mesa Sanitary District - Home | Facebook"/>
          <p:cNvSpPr>
            <a:spLocks noChangeAspect="1" noChangeArrowheads="1"/>
          </p:cNvSpPr>
          <p:nvPr/>
        </p:nvSpPr>
        <p:spPr bwMode="auto">
          <a:xfrm>
            <a:off x="9918441" y="4235419"/>
            <a:ext cx="1812529" cy="18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5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622" y="540196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Proposed Rates</a:t>
            </a:r>
            <a:endParaRPr lang="en-US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146BEB-C909-7AAF-E81A-23F409EF1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29574"/>
              </p:ext>
            </p:extLst>
          </p:nvPr>
        </p:nvGraphicFramePr>
        <p:xfrm>
          <a:off x="560458" y="2036867"/>
          <a:ext cx="10531142" cy="86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172227" imgH="590460" progId="Excel.Sheet.12">
                  <p:link updateAutomatic="1"/>
                </p:oleObj>
              </mc:Choice>
              <mc:Fallback>
                <p:oleObj name="Worksheet" r:id="rId3" imgW="7172227" imgH="5904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458" y="2036867"/>
                        <a:ext cx="10531142" cy="86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AB2374-5865-35A6-ED82-ABFF327FC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83256"/>
              </p:ext>
            </p:extLst>
          </p:nvPr>
        </p:nvGraphicFramePr>
        <p:xfrm>
          <a:off x="560458" y="3899825"/>
          <a:ext cx="10531142" cy="86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172227" imgH="590460" progId="Excel.Sheet.12">
                  <p:embed/>
                </p:oleObj>
              </mc:Choice>
              <mc:Fallback>
                <p:oleObj name="Worksheet" r:id="rId5" imgW="7172227" imgH="590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458" y="3899825"/>
                        <a:ext cx="10531142" cy="86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9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DB08-503F-0F4F-9522-382032E1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9495-CE56-BAF7-0BFF-BD84536E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19872"/>
            <a:ext cx="8946541" cy="4195481"/>
          </a:xfrm>
        </p:spPr>
        <p:txBody>
          <a:bodyPr/>
          <a:lstStyle/>
          <a:p>
            <a:r>
              <a:rPr lang="en-US" dirty="0"/>
              <a:t>According to Proposition 218, the District cannot make a profit, revenues must equal expenses, including reserves.</a:t>
            </a:r>
          </a:p>
          <a:p>
            <a:r>
              <a:rPr lang="en-US" dirty="0"/>
              <a:t>If additional funding becomes available or costs do not increase as projected, the Board can choose to not raise rates any year.</a:t>
            </a:r>
          </a:p>
          <a:p>
            <a:r>
              <a:rPr lang="en-US" dirty="0"/>
              <a:t>Deferring maintenance and revenue adjustments just means that you will have to pay more later to make up the difference.</a:t>
            </a:r>
          </a:p>
          <a:p>
            <a:r>
              <a:rPr lang="en-US" dirty="0"/>
              <a:t>The Drought doesn’t appear to be going away any time soon.</a:t>
            </a:r>
          </a:p>
          <a:p>
            <a:r>
              <a:rPr lang="en-US" dirty="0"/>
              <a:t>The current wastewater treatment plant is in dire need of repairs.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00C6D-FB94-20CD-B24B-85DB087A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2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54968" y="2257175"/>
            <a:ext cx="3466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267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09920" cy="43211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Financial and economic consulting firm established in 1983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Specialize in smaller cities and districts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Worked with 200+ water/sewer agencies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99837" y="1945470"/>
            <a:ext cx="1764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 RDN’s California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31" y="2199386"/>
            <a:ext cx="3669708" cy="3669708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D66C7A-C98D-4D62-B0AA-6E289993D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01215"/>
              </p:ext>
            </p:extLst>
          </p:nvPr>
        </p:nvGraphicFramePr>
        <p:xfrm>
          <a:off x="993557" y="3355359"/>
          <a:ext cx="6924074" cy="154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95886" imgH="1181267" progId="Excel.Sheet.12">
                  <p:link updateAutomatic="1"/>
                </p:oleObj>
              </mc:Choice>
              <mc:Fallback>
                <p:oleObj name="Worksheet" r:id="rId4" imgW="5295886" imgH="118126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557" y="3355359"/>
                        <a:ext cx="6924074" cy="1544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18554A2-D760-A3E7-83C8-B1A2CFB3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z="2800" smtClean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fld>
            <a:endParaRPr lang="en-US" sz="2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6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622" y="540196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Purpose of Study</a:t>
            </a:r>
            <a:endParaRPr lang="en-US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0A460-732B-9256-FD1F-E51B651E7BF8}"/>
              </a:ext>
            </a:extLst>
          </p:cNvPr>
          <p:cNvSpPr txBox="1"/>
          <p:nvPr/>
        </p:nvSpPr>
        <p:spPr>
          <a:xfrm>
            <a:off x="713433" y="1376624"/>
            <a:ext cx="9535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sufficient funding for Mendocino City CSD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Ensure Proposition 218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utility rates that are equitable to all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 the best financial plan to provide long-term stability of the utilities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0DD5136-75E1-F634-BD13-F73DBC8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6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622" y="540196"/>
            <a:ext cx="227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Current Rates</a:t>
            </a:r>
            <a:endParaRPr lang="en-US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091A4-DC07-77C0-9832-EDFD13122A61}"/>
              </a:ext>
            </a:extLst>
          </p:cNvPr>
          <p:cNvSpPr txBox="1"/>
          <p:nvPr/>
        </p:nvSpPr>
        <p:spPr>
          <a:xfrm>
            <a:off x="826476" y="1314216"/>
            <a:ext cx="77045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Wastewater Customers Pay: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$50.60 a month per Equivalent Single-Family Dwelling (ESD).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icrosoft Sans Serif" panose="020B0604020202020204" pitchFamily="34" charset="0"/>
              </a:rPr>
              <a:t>Groundwater Management Customers Pay:</a:t>
            </a:r>
          </a:p>
          <a:p>
            <a:endParaRPr lang="en-US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$10.63 a month per ESD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B22E3E-4045-DFA1-4687-DD0D489BA02C}"/>
              </a:ext>
            </a:extLst>
          </p:cNvPr>
          <p:cNvSpPr/>
          <p:nvPr/>
        </p:nvSpPr>
        <p:spPr>
          <a:xfrm>
            <a:off x="6377579" y="3014206"/>
            <a:ext cx="4813160" cy="2640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13969-1C2A-24A9-6050-51378DE87296}"/>
              </a:ext>
            </a:extLst>
          </p:cNvPr>
          <p:cNvSpPr txBox="1"/>
          <p:nvPr/>
        </p:nvSpPr>
        <p:spPr>
          <a:xfrm>
            <a:off x="6997952" y="3622540"/>
            <a:ext cx="3488228" cy="1477328"/>
          </a:xfrm>
          <a:prstGeom prst="rect">
            <a:avLst/>
          </a:prstGeom>
          <a:solidFill>
            <a:srgbClr val="B0151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chemeClr val="bg1"/>
                </a:solidFill>
                <a:latin typeface="Microsoft Sans Serif" panose="020B0604020202020204" pitchFamily="34" charset="0"/>
              </a:rPr>
              <a:t>One ESD is equal to a 1-2 bedroom single-family residence in the District with a theoretical water demand of 200 gallons per day. 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9F47162-C19A-C121-2EE5-8CFD49E4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0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costs of operation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55EC7A-03AA-C823-0FFE-86564E259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5860"/>
              </p:ext>
            </p:extLst>
          </p:nvPr>
        </p:nvGraphicFramePr>
        <p:xfrm>
          <a:off x="735720" y="1421034"/>
          <a:ext cx="9315114" cy="313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4456" imgH="1923947" progId="Excel.Sheet.12">
                  <p:link updateAutomatic="1"/>
                </p:oleObj>
              </mc:Choice>
              <mc:Fallback>
                <p:oleObj name="Worksheet" r:id="rId2" imgW="5724456" imgH="19239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5720" y="1421034"/>
                        <a:ext cx="9315114" cy="313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D9983D-ACBA-037E-BF67-A671B759D590}"/>
              </a:ext>
            </a:extLst>
          </p:cNvPr>
          <p:cNvSpPr txBox="1"/>
          <p:nvPr/>
        </p:nvSpPr>
        <p:spPr>
          <a:xfrm>
            <a:off x="646111" y="4823209"/>
            <a:ext cx="1022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US Bureau of Labor Statistics, Engineering News Record, California Department of Finance, California Department of Transportation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AC800BF-AC89-CBAB-F16C-93368641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8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8266" y="679572"/>
            <a:ext cx="3821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Revenues and Expenses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775D8E-97CF-0EBA-479F-7E4608FE8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917209"/>
              </p:ext>
            </p:extLst>
          </p:nvPr>
        </p:nvGraphicFramePr>
        <p:xfrm>
          <a:off x="207962" y="3812514"/>
          <a:ext cx="112204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20573" imgH="2305192" progId="Excel.Sheet.12">
                  <p:link updateAutomatic="1"/>
                </p:oleObj>
              </mc:Choice>
              <mc:Fallback>
                <p:oleObj name="Worksheet" r:id="rId3" imgW="11220573" imgH="23051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2" y="3812514"/>
                        <a:ext cx="1122045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3B664F3-36F9-F692-2C7F-E71A310A1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587713"/>
              </p:ext>
            </p:extLst>
          </p:nvPr>
        </p:nvGraphicFramePr>
        <p:xfrm>
          <a:off x="207962" y="1368088"/>
          <a:ext cx="112204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220573" imgH="2305192" progId="Excel.Sheet.12">
                  <p:link updateAutomatic="1"/>
                </p:oleObj>
              </mc:Choice>
              <mc:Fallback>
                <p:oleObj name="Worksheet" r:id="rId5" imgW="11220573" imgH="23051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962" y="1368088"/>
                        <a:ext cx="1122045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87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8266" y="679572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Cash Balances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A07825-1999-B47A-7BF4-1B6772A35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3828"/>
              </p:ext>
            </p:extLst>
          </p:nvPr>
        </p:nvGraphicFramePr>
        <p:xfrm>
          <a:off x="511175" y="1200150"/>
          <a:ext cx="7537450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53140" imgH="4467199" progId="Excel.Sheet.12">
                  <p:link updateAutomatic="1"/>
                </p:oleObj>
              </mc:Choice>
              <mc:Fallback>
                <p:oleObj name="Worksheet" r:id="rId3" imgW="7753140" imgH="44671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75" y="1200150"/>
                        <a:ext cx="7537450" cy="434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A79A09-DCDD-18AD-A4D3-947DD9A6A5C6}"/>
              </a:ext>
            </a:extLst>
          </p:cNvPr>
          <p:cNvSpPr txBox="1"/>
          <p:nvPr/>
        </p:nvSpPr>
        <p:spPr>
          <a:xfrm>
            <a:off x="8340132" y="2391508"/>
            <a:ext cx="3476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Produces no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Funds no capital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 net balance not sustainable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fails</a:t>
            </a:r>
          </a:p>
        </p:txBody>
      </p:sp>
    </p:spTree>
    <p:extLst>
      <p:ext uri="{BB962C8B-B14F-4D97-AF65-F5344CB8AC3E}">
        <p14:creationId xmlns:p14="http://schemas.microsoft.com/office/powerpoint/2010/main" val="388700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622" y="540196"/>
            <a:ext cx="40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Additional Considerations</a:t>
            </a:r>
            <a:endParaRPr lang="en-US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3F539-465C-26A3-175A-36D4BDDA5E0A}"/>
              </a:ext>
            </a:extLst>
          </p:cNvPr>
          <p:cNvSpPr txBox="1"/>
          <p:nvPr/>
        </p:nvSpPr>
        <p:spPr>
          <a:xfrm>
            <a:off x="776234" y="1556715"/>
            <a:ext cx="10256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</a:t>
            </a:r>
            <a:r>
              <a:rPr lang="en-US" b="1" dirty="0"/>
              <a:t>sewer treatment </a:t>
            </a:r>
            <a:r>
              <a:rPr lang="en-US" dirty="0"/>
              <a:t>standards are getting more stringent, and more costly!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current </a:t>
            </a:r>
            <a:r>
              <a:rPr lang="en-US" b="1" dirty="0"/>
              <a:t>capital funding plan </a:t>
            </a:r>
            <a:r>
              <a:rPr lang="en-US" dirty="0"/>
              <a:t>in place, these costs are also increasing, even as the plant gets older (around $440,000 a year is needed based on estimates of total fixed assets and age of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order to borrow, revenues must cover </a:t>
            </a:r>
            <a:r>
              <a:rPr lang="en-US" b="1" dirty="0"/>
              <a:t>debt service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Groundwater management costs increase with </a:t>
            </a:r>
            <a:r>
              <a:rPr lang="en-US" b="1" dirty="0"/>
              <a:t>drought</a:t>
            </a:r>
            <a:r>
              <a:rPr lang="en-US" dirty="0"/>
              <a:t> conditions (currently in drought)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Legal expenses </a:t>
            </a:r>
            <a:r>
              <a:rPr lang="en-US" dirty="0"/>
              <a:t>continue to increase for groundwater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Reserves</a:t>
            </a:r>
            <a:r>
              <a:rPr lang="en-US" dirty="0"/>
              <a:t> are needed to ensure that future capital funding needs are met as well as potential operating emergencies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0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622" y="540196"/>
            <a:ext cx="3512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Revenue Adjustments</a:t>
            </a:r>
            <a:endParaRPr lang="en-US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9852AC-4E61-3A9E-3EA3-4090BA265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06201"/>
              </p:ext>
            </p:extLst>
          </p:nvPr>
        </p:nvGraphicFramePr>
        <p:xfrm>
          <a:off x="1051229" y="1541551"/>
          <a:ext cx="9301311" cy="88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91199" imgH="590460" progId="Excel.Sheet.12">
                  <p:link updateAutomatic="1"/>
                </p:oleObj>
              </mc:Choice>
              <mc:Fallback>
                <p:oleObj name="Worksheet" r:id="rId3" imgW="6191199" imgH="5904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229" y="1541551"/>
                        <a:ext cx="9301311" cy="887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54C06F7-45F8-328C-55A4-03DD1724A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94858"/>
              </p:ext>
            </p:extLst>
          </p:nvPr>
        </p:nvGraphicFramePr>
        <p:xfrm>
          <a:off x="1051229" y="4076682"/>
          <a:ext cx="9301311" cy="88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191199" imgH="590460" progId="Excel.Sheet.12">
                  <p:link updateAutomatic="1"/>
                </p:oleObj>
              </mc:Choice>
              <mc:Fallback>
                <p:oleObj name="Worksheet" r:id="rId5" imgW="6191199" imgH="5904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1229" y="4076682"/>
                        <a:ext cx="9301311" cy="887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B62AD2-283C-E834-D6F2-0C7C22F5A167}"/>
              </a:ext>
            </a:extLst>
          </p:cNvPr>
          <p:cNvSpPr txBox="1"/>
          <p:nvPr/>
        </p:nvSpPr>
        <p:spPr>
          <a:xfrm>
            <a:off x="1135464" y="2582426"/>
            <a:ext cx="901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Operations</a:t>
            </a:r>
          </a:p>
          <a:p>
            <a:r>
              <a:rPr lang="en-US" dirty="0"/>
              <a:t>Contributes to CIP Reserve ($265,000 a year)</a:t>
            </a:r>
          </a:p>
          <a:p>
            <a:r>
              <a:rPr lang="en-US" dirty="0"/>
              <a:t>Contributes to O&amp;M Reserve ($79,000 a year)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07B2D-78C8-AB74-E499-E2D70689FBE7}"/>
              </a:ext>
            </a:extLst>
          </p:cNvPr>
          <p:cNvSpPr txBox="1"/>
          <p:nvPr/>
        </p:nvSpPr>
        <p:spPr>
          <a:xfrm>
            <a:off x="1135464" y="5158306"/>
            <a:ext cx="901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Operations</a:t>
            </a:r>
          </a:p>
          <a:p>
            <a:r>
              <a:rPr lang="en-US" dirty="0"/>
              <a:t>Contributes to O&amp;M Reserve ($13,000 a year)</a:t>
            </a:r>
          </a:p>
        </p:txBody>
      </p:sp>
    </p:spTree>
    <p:extLst>
      <p:ext uri="{BB962C8B-B14F-4D97-AF65-F5344CB8AC3E}">
        <p14:creationId xmlns:p14="http://schemas.microsoft.com/office/powerpoint/2010/main" val="192920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Retrospect">
  <a:themeElements>
    <a:clrScheme name="Custom 10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9060B"/>
      </a:accent1>
      <a:accent2>
        <a:srgbClr val="585858"/>
      </a:accent2>
      <a:accent3>
        <a:srgbClr val="A9060B"/>
      </a:accent3>
      <a:accent4>
        <a:srgbClr val="949494"/>
      </a:accent4>
      <a:accent5>
        <a:srgbClr val="C00000"/>
      </a:accent5>
      <a:accent6>
        <a:srgbClr val="949494"/>
      </a:accent6>
      <a:hlink>
        <a:srgbClr val="F9F1D2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14031</TotalTime>
  <Words>466</Words>
  <Application>Microsoft Office PowerPoint</Application>
  <PresentationFormat>Widescreen</PresentationFormat>
  <Paragraphs>91</Paragraphs>
  <Slides>12</Slides>
  <Notes>10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Bahnschrift</vt:lpstr>
      <vt:lpstr>Calibri</vt:lpstr>
      <vt:lpstr>Calibri Light</vt:lpstr>
      <vt:lpstr>Candara</vt:lpstr>
      <vt:lpstr>Garamond</vt:lpstr>
      <vt:lpstr>Microsoft Sans Serif</vt:lpstr>
      <vt:lpstr>Wingdings</vt:lpstr>
      <vt:lpstr>Wingdings 3</vt:lpstr>
      <vt:lpstr>Ion</vt:lpstr>
      <vt:lpstr>Retrospect</vt:lpstr>
      <vt:lpstr>\\rdniehaus.com\dfs\RDN\PROJECTS\272 CRWA Rate Studies\272.21 Mendocino City CSD\Admind\Book1!Sheet1!R39C1:R50C12</vt:lpstr>
      <vt:lpstr>\\rdniehaus.com\dfs\RDN\PROJECTS\272 CRWA Rate Studies\272.21 Mendocino City CSD\Admind\Book1!Sheet1!R25C1:R36C12</vt:lpstr>
      <vt:lpstr>\\rdniehaus.com\dfs\RDN\PROJECTS\272 CRWA Rate Studies\272.21 Mendocino City CSD\Admind\Book1!Sheet1![Book1]Sheet1 Chart 2</vt:lpstr>
      <vt:lpstr>\\rdniehaus.com\dfs\RDN\PROJECTS\272 CRWA Rate Studies\272.21 Mendocino City CSD\Admind\Book1!Sheet1!R101C30:R110C35</vt:lpstr>
      <vt:lpstr>\\rdniehaus.com\dfs\RDN\PROJECTS\272 CRWA Rate Studies\272.21 Mendocino City CSD\Admind\Book1!Sheet1!R57C1:R59C6</vt:lpstr>
      <vt:lpstr>\\rdniehaus.com\dfs\RDN\PROJECTS\272 CRWA Rate Studies\272.21 Mendocino City CSD\Admind\Book1!Sheet1!R62C1:R64C6</vt:lpstr>
      <vt:lpstr>\\rdniehaus.com\dfs\RDN\PROJECTS\272 CRWA Rate Studies\272.21 Mendocino City CSD\Analysis\Mendocino Rate Model WW1.xlsx!Rates!R7C2:R9C9</vt:lpstr>
      <vt:lpstr>\\rdniehaus.com\dfs\RDN\PROPOSALS\Proposals 2022\P22-071 Montecito SD WW\Interview\AVCSD_Schedule_Interview.xlsx!Schedule!R27C40:R30C42</vt:lpstr>
      <vt:lpstr>Microsoft Excel Worksheet</vt:lpstr>
      <vt:lpstr>Independent Financial Planning and Rate Analysis for Mendocino City Community Services District</vt:lpstr>
      <vt:lpstr>RDN Overview</vt:lpstr>
      <vt:lpstr>PowerPoint Presentation</vt:lpstr>
      <vt:lpstr>PowerPoint Presentation</vt:lpstr>
      <vt:lpstr>Increased costs of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  <vt:lpstr>PowerPoint Presentation</vt:lpstr>
    </vt:vector>
  </TitlesOfParts>
  <Company>Robert D Niehaus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Peninsula Water District Capacity Fee Analysis</dc:title>
  <dc:creator>Ichiko Kido</dc:creator>
  <cp:lastModifiedBy>Anthony Elowsky</cp:lastModifiedBy>
  <cp:revision>561</cp:revision>
  <cp:lastPrinted>2020-07-28T13:04:38Z</cp:lastPrinted>
  <dcterms:created xsi:type="dcterms:W3CDTF">2020-07-24T18:15:35Z</dcterms:created>
  <dcterms:modified xsi:type="dcterms:W3CDTF">2022-10-03T21:02:40Z</dcterms:modified>
</cp:coreProperties>
</file>