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96" r:id="rId4"/>
  </p:sldMasterIdLst>
  <p:notesMasterIdLst>
    <p:notesMasterId r:id="rId17"/>
  </p:notesMasterIdLst>
  <p:handoutMasterIdLst>
    <p:handoutMasterId r:id="rId18"/>
  </p:handoutMasterIdLst>
  <p:sldIdLst>
    <p:sldId id="257" r:id="rId5"/>
    <p:sldId id="581" r:id="rId6"/>
    <p:sldId id="260" r:id="rId7"/>
    <p:sldId id="3571" r:id="rId8"/>
    <p:sldId id="3572" r:id="rId9"/>
    <p:sldId id="3463" r:id="rId10"/>
    <p:sldId id="3516" r:id="rId11"/>
    <p:sldId id="3525" r:id="rId12"/>
    <p:sldId id="3464" r:id="rId13"/>
    <p:sldId id="3519" r:id="rId14"/>
    <p:sldId id="3485" r:id="rId15"/>
    <p:sldId id="345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s" id="{3D4EADA3-77C4-4C03-9248-0030818FA2CF}">
          <p14:sldIdLst>
            <p14:sldId id="257"/>
            <p14:sldId id="581"/>
            <p14:sldId id="260"/>
            <p14:sldId id="3571"/>
            <p14:sldId id="3572"/>
            <p14:sldId id="3463"/>
            <p14:sldId id="3516"/>
            <p14:sldId id="3525"/>
            <p14:sldId id="3464"/>
            <p14:sldId id="3519"/>
            <p14:sldId id="3485"/>
            <p14:sldId id="345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9F255F-8045-C548-F5B8-FAE8CE9DA329}" name="Nate Janega" initials="NJ" userId="S::NJanega@carollo.com::9c4f767e-f1e0-4eb1-9639-d70ed68be410" providerId="AD"/>
  <p188:author id="{81B3C695-39C1-DCFA-1479-BC6EE69030EC}" name="amccurdy@carollo.com" initials="am" userId="S::urn:spo:guest#amccurdy@carollo.com::" providerId="AD"/>
  <p188:author id="{90C2F797-7CE7-BDC1-69A4-76CAC718528D}" name="Sam Reifsnyder" initials="SR" userId="S::SReifsnyder@carollo.com::4fb422fe-5cd2-4c83-9216-a776dfc6a89c" providerId="AD"/>
  <p188:author id="{E8DD94A7-90FD-07BC-CA77-0B70B9F8C18B}" name="Allie McCurdy" initials="AM" userId="S::AMcCurdy@carollo.com::75654b14-3c7a-4808-9aeb-727a043171b9" providerId="AD"/>
  <p188:author id="{F36880D9-65F2-7C20-31D3-9063CAFD8706}" name="Bernardo Castro" initials="BC" userId="S::PBCastro@carollo.com::6122a6f9-00a4-4b94-87d0-b65a9b15eb8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F4F4F"/>
    <a:srgbClr val="4D4D4D"/>
    <a:srgbClr val="393939"/>
    <a:srgbClr val="C00000"/>
    <a:srgbClr val="FF9933"/>
    <a:srgbClr val="FFFF99"/>
    <a:srgbClr val="808080"/>
    <a:srgbClr val="E4D6BA"/>
    <a:srgbClr val="CBCE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3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83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pw_working\carollo_200000\d0704878\Mendocino_CA%20-%20Costing%20with%20NPV%20Calc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3"/>
          <c:order val="4"/>
          <c:tx>
            <c:strRef>
              <c:f>'Presentation Tables'!$Z$14</c:f>
              <c:strCache>
                <c:ptCount val="1"/>
                <c:pt idx="0">
                  <c:v>Solids - drying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_(&quot;$&quot;* #,##0.00_);_(&quot;$&quot;* \(#,##0.00\);_(&quot;$&quot;* &quot;-&quot;?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'Presentation Tables'!$AA$10:$AD$10</c:f>
              <c:strCache>
                <c:ptCount val="4"/>
                <c:pt idx="0">
                  <c:v>Alternative 0: No Action
(replacement of critical components in 2034)</c:v>
                </c:pt>
                <c:pt idx="1">
                  <c:v>Alt. 1: Rehab and Operational Continuity Approach​​</c:v>
                </c:pt>
                <c:pt idx="2">
                  <c:v>Alt. 2: Rehab and Optimized Modern Configuration​</c:v>
                </c:pt>
                <c:pt idx="3">
                  <c:v>Alt. 3: Rehab and High-Quality Effluent</c:v>
                </c:pt>
              </c:strCache>
            </c:strRef>
          </c:cat>
          <c:val>
            <c:numRef>
              <c:f>'Presentation Tables'!$AA$14:$AD$14</c:f>
              <c:numCache>
                <c:formatCode>_("$"* #,##0_);_("$"* \(#,##0\);_("$"* "-"??_);_(@_)</c:formatCode>
                <c:ptCount val="4"/>
                <c:pt idx="0">
                  <c:v>7563000</c:v>
                </c:pt>
                <c:pt idx="1">
                  <c:v>5652000</c:v>
                </c:pt>
                <c:pt idx="2">
                  <c:v>5652000</c:v>
                </c:pt>
                <c:pt idx="3">
                  <c:v>5652000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84-4F18-AA21-4E81AB9068C0}"/>
            </c:ext>
          </c:extLst>
        </c:ser>
        <c:ser>
          <c:idx val="2"/>
          <c:order val="5"/>
          <c:tx>
            <c:strRef>
              <c:f>'Presentation Tables'!$Z$13</c:f>
              <c:strCache>
                <c:ptCount val="1"/>
                <c:pt idx="0">
                  <c:v>New Treatment Process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_(&quot;$&quot;* #,##0.00_);_(&quot;$&quot;* \(#,##0.00\);_(&quot;$&quot;* &quot;-&quot;?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'Presentation Tables'!$AA$10:$AD$10</c:f>
              <c:strCache>
                <c:ptCount val="4"/>
                <c:pt idx="0">
                  <c:v>Alternative 0: No Action
(replacement of critical components in 2034)</c:v>
                </c:pt>
                <c:pt idx="1">
                  <c:v>Alt. 1: Rehab and Operational Continuity Approach​​</c:v>
                </c:pt>
                <c:pt idx="2">
                  <c:v>Alt. 2: Rehab and Optimized Modern Configuration​</c:v>
                </c:pt>
                <c:pt idx="3">
                  <c:v>Alt. 3: Rehab and High-Quality Effluent</c:v>
                </c:pt>
              </c:strCache>
            </c:strRef>
          </c:cat>
          <c:val>
            <c:numRef>
              <c:f>'Presentation Tables'!$AA$13:$AD$13</c:f>
              <c:numCache>
                <c:formatCode>_("$"* #,##0_);_("$"* \(#,##0\);_("$"* "-"??_);_(@_)</c:formatCode>
                <c:ptCount val="4"/>
                <c:pt idx="0">
                  <c:v>0</c:v>
                </c:pt>
                <c:pt idx="1">
                  <c:v>5255000</c:v>
                </c:pt>
                <c:pt idx="2">
                  <c:v>5982000</c:v>
                </c:pt>
                <c:pt idx="3">
                  <c:v>6113000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84-4F18-AA21-4E81AB9068C0}"/>
            </c:ext>
          </c:extLst>
        </c:ser>
        <c:ser>
          <c:idx val="1"/>
          <c:order val="6"/>
          <c:tx>
            <c:strRef>
              <c:f>'Presentation Tables'!$Z$12</c:f>
              <c:strCache>
                <c:ptCount val="1"/>
                <c:pt idx="0">
                  <c:v>Overflow Pond Expansion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numFmt formatCode="_(&quot;$&quot;* #,##0.00_);_(&quot;$&quot;* \(#,##0.00\);_(&quot;$&quot;* &quot;-&quot;?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'Presentation Tables'!$AA$10:$AD$10</c:f>
              <c:strCache>
                <c:ptCount val="4"/>
                <c:pt idx="0">
                  <c:v>Alternative 0: No Action
(replacement of critical components in 2034)</c:v>
                </c:pt>
                <c:pt idx="1">
                  <c:v>Alt. 1: Rehab and Operational Continuity Approach​​</c:v>
                </c:pt>
                <c:pt idx="2">
                  <c:v>Alt. 2: Rehab and Optimized Modern Configuration​</c:v>
                </c:pt>
                <c:pt idx="3">
                  <c:v>Alt. 3: Rehab and High-Quality Effluent</c:v>
                </c:pt>
              </c:strCache>
            </c:strRef>
          </c:cat>
          <c:val>
            <c:numRef>
              <c:f>'Presentation Tables'!$AA$12:$AD$12</c:f>
              <c:numCache>
                <c:formatCode>_("$"* #,##0_);_("$"* \(#,##0\);_("$"* "-"??_);_(@_)</c:formatCode>
                <c:ptCount val="4"/>
                <c:pt idx="0">
                  <c:v>0</c:v>
                </c:pt>
                <c:pt idx="1">
                  <c:v>530000</c:v>
                </c:pt>
                <c:pt idx="2">
                  <c:v>530000</c:v>
                </c:pt>
                <c:pt idx="3">
                  <c:v>530000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84-4F18-AA21-4E81AB9068C0}"/>
            </c:ext>
          </c:extLst>
        </c:ser>
        <c:ser>
          <c:idx val="0"/>
          <c:order val="7"/>
          <c:tx>
            <c:strRef>
              <c:f>'Presentation Tables'!$Z$11</c:f>
              <c:strCache>
                <c:ptCount val="1"/>
                <c:pt idx="0">
                  <c:v>Lift Station Upgrades and Retrofit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4.4669672046221708E-2"/>
                  <c:y val="-9.360263976622137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684-4F18-AA21-4E81AB9068C0}"/>
                </c:ext>
              </c:extLst>
            </c:dLbl>
            <c:dLbl>
              <c:idx val="1"/>
              <c:layout>
                <c:manualLayout>
                  <c:x val="5.7432435487999242E-2"/>
                  <c:y val="-6.588749479278779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684-4F18-AA21-4E81AB9068C0}"/>
                </c:ext>
              </c:extLst>
            </c:dLbl>
            <c:dLbl>
              <c:idx val="2"/>
              <c:layout>
                <c:manualLayout>
                  <c:x val="6.1261264520532439E-2"/>
                  <c:y val="-6.588730121612601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684-4F18-AA21-4E81AB9068C0}"/>
                </c:ext>
              </c:extLst>
            </c:dLbl>
            <c:dLbl>
              <c:idx val="3"/>
              <c:layout>
                <c:manualLayout>
                  <c:x val="7.0195198929776964E-2"/>
                  <c:y val="-5.851222397903797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684-4F18-AA21-4E81AB9068C0}"/>
                </c:ext>
              </c:extLst>
            </c:dLbl>
            <c:numFmt formatCode="_(&quot;$&quot;* #,##0.00_);_(&quot;$&quot;* \(#,##0.00\);_(&quot;$&quot;* &quot;-&quot;??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'Presentation Tables'!$AA$10:$AD$10</c:f>
              <c:strCache>
                <c:ptCount val="4"/>
                <c:pt idx="0">
                  <c:v>Alternative 0: No Action
(replacement of critical components in 2034)</c:v>
                </c:pt>
                <c:pt idx="1">
                  <c:v>Alt. 1: Rehab and Operational Continuity Approach​​</c:v>
                </c:pt>
                <c:pt idx="2">
                  <c:v>Alt. 2: Rehab and Optimized Modern Configuration​</c:v>
                </c:pt>
                <c:pt idx="3">
                  <c:v>Alt. 3: Rehab and High-Quality Effluent</c:v>
                </c:pt>
              </c:strCache>
            </c:strRef>
          </c:cat>
          <c:val>
            <c:numRef>
              <c:f>'Presentation Tables'!$AA$11:$AD$11</c:f>
              <c:numCache>
                <c:formatCode>_("$"* #,##0_);_("$"* \(#,##0\);_("$"* "-"??_);_(@_)</c:formatCode>
                <c:ptCount val="4"/>
                <c:pt idx="0">
                  <c:v>610000</c:v>
                </c:pt>
                <c:pt idx="1">
                  <c:v>454000</c:v>
                </c:pt>
                <c:pt idx="2">
                  <c:v>454000</c:v>
                </c:pt>
                <c:pt idx="3">
                  <c:v>454000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684-4F18-AA21-4E81AB9068C0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136784624"/>
        <c:axId val="2136783904"/>
        <c:extLst>
          <c:ext xmlns:c15="http://schemas.microsoft.com/office/drawing/2012/chart" uri="{02D57815-91ED-43cb-92C2-25804820EDAC}">
            <c15:filteredBarSeries>
              <c15:ser>
                <c:idx val="7"/>
                <c:order val="0"/>
                <c:tx>
                  <c:strRef>
                    <c:extLst>
                      <c:ext uri="{02D57815-91ED-43cb-92C2-25804820EDAC}">
                        <c15:formulaRef>
                          <c15:sqref>'Presentation Tables'!$Z$18</c15:sqref>
                        </c15:formulaRef>
                      </c:ext>
                    </c:extLst>
                    <c:strCache>
                      <c:ptCount val="1"/>
                      <c:pt idx="0">
                        <c:v>NPV, Operations &amp; Maintenance2</c:v>
                      </c:pt>
                    </c:strCache>
                  </c:strRef>
                </c:tx>
                <c:spPr>
                  <a:solidFill>
                    <a:srgbClr val="00B0F0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lang="en-US" sz="12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inBase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'Presentation Tables'!$AA$10:$AD$10</c15:sqref>
                        </c15:formulaRef>
                      </c:ext>
                    </c:extLst>
                    <c:strCache>
                      <c:ptCount val="4"/>
                      <c:pt idx="0">
                        <c:v>Alternative 0: No Action
(replacement of critical components in 2034)</c:v>
                      </c:pt>
                      <c:pt idx="1">
                        <c:v>Alt. 1: Rehab and Operational Continuity Approach​​</c:v>
                      </c:pt>
                      <c:pt idx="2">
                        <c:v>Alt. 2: Rehab and Optimized Modern Configuration​</c:v>
                      </c:pt>
                      <c:pt idx="3">
                        <c:v>Alt. 3: Rehab and High-Quality Effluent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'Presentation Tables'!$AA$18:$AD$18</c15:sqref>
                        </c15:formulaRef>
                      </c:ext>
                    </c:extLst>
                    <c:numCache>
                      <c:formatCode>_("$"* #,##0_);_("$"* \(#,##0\);_("$"* "-"??_);_(@_)</c:formatCode>
                      <c:ptCount val="4"/>
                      <c:pt idx="0">
                        <c:v>35367000</c:v>
                      </c:pt>
                      <c:pt idx="1">
                        <c:v>38024000</c:v>
                      </c:pt>
                      <c:pt idx="2">
                        <c:v>38511000</c:v>
                      </c:pt>
                      <c:pt idx="3">
                        <c:v>38899000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8-3684-4F18-AA21-4E81AB9068C0}"/>
                  </c:ext>
                </c:extLst>
              </c15:ser>
            </c15:filteredBarSeries>
            <c15:filteredBarSeries>
              <c15:ser>
                <c:idx val="6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'Presentation Tables'!$Z$17</c15:sqref>
                        </c15:formulaRef>
                      </c:ext>
                    </c:extLst>
                    <c:strCache>
                      <c:ptCount val="1"/>
                      <c:pt idx="0">
                        <c:v>Project Allowances 3</c:v>
                      </c:pt>
                    </c:strCache>
                  </c:strRef>
                </c:tx>
                <c:spPr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lang="en-US" sz="12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inBase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'Presentation Tables'!$AA$10:$AD$10</c15:sqref>
                        </c15:formulaRef>
                      </c:ext>
                    </c:extLst>
                    <c:strCache>
                      <c:ptCount val="4"/>
                      <c:pt idx="0">
                        <c:v>Alternative 0: No Action
(replacement of critical components in 2034)</c:v>
                      </c:pt>
                      <c:pt idx="1">
                        <c:v>Alt. 1: Rehab and Operational Continuity Approach​​</c:v>
                      </c:pt>
                      <c:pt idx="2">
                        <c:v>Alt. 2: Rehab and Optimized Modern Configuration​</c:v>
                      </c:pt>
                      <c:pt idx="3">
                        <c:v>Alt. 3: Rehab and High-Quality Effluent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'Presentation Tables'!$AA$17:$AD$17</c15:sqref>
                        </c15:formulaRef>
                      </c:ext>
                    </c:extLst>
                    <c:numCache>
                      <c:formatCode>_("$"* #,##0_);_("$"* \(#,##0\);_("$"* "-"??_);_(@_)</c:formatCode>
                      <c:ptCount val="4"/>
                      <c:pt idx="0">
                        <c:v>3356000</c:v>
                      </c:pt>
                      <c:pt idx="1">
                        <c:v>4867000</c:v>
                      </c:pt>
                      <c:pt idx="2">
                        <c:v>5180000</c:v>
                      </c:pt>
                      <c:pt idx="3">
                        <c:v>5287000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3684-4F18-AA21-4E81AB9068C0}"/>
                  </c:ext>
                </c:extLst>
              </c15:ser>
            </c15:filteredBarSeries>
            <c15:filteredBarSeries>
              <c15:ser>
                <c:idx val="5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'Presentation Tables'!$Z$16</c15:sqref>
                        </c15:formulaRef>
                      </c:ext>
                    </c:extLst>
                    <c:strCache>
                      <c:ptCount val="1"/>
                      <c:pt idx="0">
                        <c:v>Construction Costs Allowances 2</c:v>
                      </c:pt>
                    </c:strCache>
                  </c:strRef>
                </c:tx>
                <c:spPr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lang="en-US" sz="12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inBase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'Presentation Tables'!$AA$10:$AD$10</c15:sqref>
                        </c15:formulaRef>
                      </c:ext>
                    </c:extLst>
                    <c:strCache>
                      <c:ptCount val="4"/>
                      <c:pt idx="0">
                        <c:v>Alternative 0: No Action
(replacement of critical components in 2034)</c:v>
                      </c:pt>
                      <c:pt idx="1">
                        <c:v>Alt. 1: Rehab and Operational Continuity Approach​​</c:v>
                      </c:pt>
                      <c:pt idx="2">
                        <c:v>Alt. 2: Rehab and Optimized Modern Configuration​</c:v>
                      </c:pt>
                      <c:pt idx="3">
                        <c:v>Alt. 3: Rehab and High-Quality Effluent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'Presentation Tables'!$AA$16:$AD$16</c15:sqref>
                        </c15:formulaRef>
                      </c:ext>
                    </c:extLst>
                    <c:numCache>
                      <c:formatCode>_("$"* #,##0_);_("$"* \(#,##0\);_("$"* "-"??_);_(@_)</c:formatCode>
                      <c:ptCount val="4"/>
                      <c:pt idx="0">
                        <c:v>3872000</c:v>
                      </c:pt>
                      <c:pt idx="1">
                        <c:v>5616000</c:v>
                      </c:pt>
                      <c:pt idx="2">
                        <c:v>5976000</c:v>
                      </c:pt>
                      <c:pt idx="3">
                        <c:v>6100000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3684-4F18-AA21-4E81AB9068C0}"/>
                  </c:ext>
                </c:extLst>
              </c15:ser>
            </c15:filteredBarSeries>
            <c15:filteredBar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'Presentation Tables'!$Z$15</c15:sqref>
                        </c15:formulaRef>
                      </c:ext>
                    </c:extLst>
                    <c:strCache>
                      <c:ptCount val="1"/>
                      <c:pt idx="0">
                        <c:v>Direct Costs Allowances 1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lang="en-US" sz="12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inBase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'Presentation Tables'!$AA$10:$AD$10</c15:sqref>
                        </c15:formulaRef>
                      </c:ext>
                    </c:extLst>
                    <c:strCache>
                      <c:ptCount val="4"/>
                      <c:pt idx="0">
                        <c:v>Alternative 0: No Action
(replacement of critical components in 2034)</c:v>
                      </c:pt>
                      <c:pt idx="1">
                        <c:v>Alt. 1: Rehab and Operational Continuity Approach​​</c:v>
                      </c:pt>
                      <c:pt idx="2">
                        <c:v>Alt. 2: Rehab and Optimized Modern Configuration​</c:v>
                      </c:pt>
                      <c:pt idx="3">
                        <c:v>Alt. 3: Rehab and High-Quality Effluent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'Presentation Tables'!$AA$15:$AD$15</c15:sqref>
                        </c15:formulaRef>
                      </c:ext>
                    </c:extLst>
                    <c:numCache>
                      <c:formatCode>_("$"* #,##0_);_("$"* \(#,##0\);_("$"* "-"??_);_(@_)</c:formatCode>
                      <c:ptCount val="4"/>
                      <c:pt idx="0">
                        <c:v>4731000</c:v>
                      </c:pt>
                      <c:pt idx="1">
                        <c:v>6827000</c:v>
                      </c:pt>
                      <c:pt idx="2">
                        <c:v>7304000</c:v>
                      </c:pt>
                      <c:pt idx="3">
                        <c:v>7584000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3684-4F18-AA21-4E81AB9068C0}"/>
                  </c:ext>
                </c:extLst>
              </c15:ser>
            </c15:filteredBarSeries>
          </c:ext>
        </c:extLst>
      </c:barChart>
      <c:catAx>
        <c:axId val="213678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783904"/>
        <c:crosses val="autoZero"/>
        <c:auto val="1"/>
        <c:lblAlgn val="ctr"/>
        <c:lblOffset val="100"/>
        <c:noMultiLvlLbl val="0"/>
      </c:catAx>
      <c:valAx>
        <c:axId val="213678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6784624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 sz="1200" b="0" i="0" u="none" strike="noStrike" kern="1200" baseline="0">
          <a:solidFill>
            <a:schemeClr val="tx1"/>
          </a:solidFill>
          <a:latin typeface="+mn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B9F914-0512-263E-B371-36CF1BFD13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E8288-D1BE-141D-CD9B-942DD434ED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C32F7-21C5-49F7-9E12-F0A91CBE46F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B948AA-C508-D49B-A5C7-4ADE342312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3736D5-C661-3C62-0451-19961F32D1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198B6-6487-4C21-B32C-A482D455A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39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0B8DC-17F2-4785-90BD-A65C4DBD276D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0B174-361E-4797-9078-EE6058F2C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60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6896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157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B65AF-838A-2214-55A6-450DB8AA8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756655-48B6-0781-0405-D55E0E6A1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E1BEC5-ED2C-E510-6D2E-C89105FD2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E2409-7143-9378-4D89-F3C23F42EE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056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62C32-2A48-4FC5-848D-CFC1AFD90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61" y="1051378"/>
            <a:ext cx="5120640" cy="2266636"/>
          </a:xfrm>
        </p:spPr>
        <p:txBody>
          <a:bodyPr wrap="square" anchor="b">
            <a:normAutofit/>
          </a:bodyPr>
          <a:lstStyle>
            <a:lvl1pPr>
              <a:lnSpc>
                <a:spcPct val="90000"/>
              </a:lnSpc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DA72D9-0DF5-49E1-B74F-15A8F616C9E3}"/>
              </a:ext>
            </a:extLst>
          </p:cNvPr>
          <p:cNvSpPr/>
          <p:nvPr/>
        </p:nvSpPr>
        <p:spPr>
          <a:xfrm rot="5400000">
            <a:off x="5932277" y="-459038"/>
            <a:ext cx="32744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3C82F9D-A7BE-4633-9E99-5E51EBC97ECF}"/>
              </a:ext>
            </a:extLst>
          </p:cNvPr>
          <p:cNvCxnSpPr>
            <a:cxnSpLocks/>
          </p:cNvCxnSpPr>
          <p:nvPr/>
        </p:nvCxnSpPr>
        <p:spPr>
          <a:xfrm>
            <a:off x="660062" y="3444248"/>
            <a:ext cx="364495" cy="0"/>
          </a:xfrm>
          <a:prstGeom prst="line">
            <a:avLst/>
          </a:prstGeom>
          <a:ln w="22225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C17D56FF-AB56-4B68-9051-A50DAC6C18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1493" y="6187980"/>
            <a:ext cx="1649879" cy="257652"/>
          </a:xfrm>
          <a:prstGeom prst="rect">
            <a:avLst/>
          </a:prstGeom>
        </p:spPr>
      </p:pic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332ED912-6964-4443-998B-0E4AD1E564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062" y="4323371"/>
            <a:ext cx="4124043" cy="400110"/>
          </a:xfrm>
        </p:spPr>
        <p:txBody>
          <a:bodyPr lIns="0" anchor="t" anchorCtr="0">
            <a:spAutoFit/>
          </a:bodyPr>
          <a:lstStyle>
            <a:lvl1pPr marL="0" indent="0">
              <a:buNone/>
              <a:defRPr sz="200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903FF926-E34B-4AC9-B7FE-08011285E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062" y="3775445"/>
            <a:ext cx="4124043" cy="461665"/>
          </a:xfrm>
        </p:spPr>
        <p:txBody>
          <a:bodyPr lIns="0" anchor="b" anchorCtr="0">
            <a:spAutoFit/>
          </a:bodyPr>
          <a:lstStyle>
            <a:lvl1pPr marL="0" indent="0">
              <a:buNone/>
              <a:defRPr sz="2400">
                <a:solidFill>
                  <a:srgbClr val="003CB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844634D7-8BD3-4A56-92E4-68B24B961A0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062" y="193772"/>
            <a:ext cx="3072801" cy="646331"/>
          </a:xfrm>
        </p:spPr>
        <p:txBody>
          <a:bodyPr lIns="0"/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4320" indent="0">
              <a:buNone/>
              <a:defRPr/>
            </a:lvl2pPr>
            <a:lvl3pPr marL="502920" indent="0">
              <a:buNone/>
              <a:defRPr/>
            </a:lvl3pPr>
            <a:lvl4pPr marL="822960" indent="0">
              <a:buNone/>
              <a:defRPr/>
            </a:lvl4pPr>
            <a:lvl5pPr marL="1097280" indent="0">
              <a:buNone/>
              <a:defRPr/>
            </a:lvl5pPr>
          </a:lstStyle>
          <a:p>
            <a:pPr lvl="0"/>
            <a:r>
              <a:rPr lang="en-US"/>
              <a:t>Prepared for</a:t>
            </a:r>
            <a:br>
              <a:rPr lang="en-US"/>
            </a:br>
            <a:r>
              <a:rPr lang="en-US"/>
              <a:t>Client Name here</a:t>
            </a:r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DADCA6B2-16E0-464F-A824-E5F528D8D1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190671" y="1"/>
            <a:ext cx="7010855" cy="6872143"/>
          </a:xfrm>
          <a:custGeom>
            <a:avLst/>
            <a:gdLst>
              <a:gd name="connsiteX0" fmla="*/ 1700452 w 7010855"/>
              <a:gd name="connsiteY0" fmla="*/ 0 h 6872143"/>
              <a:gd name="connsiteX1" fmla="*/ 7010855 w 7010855"/>
              <a:gd name="connsiteY1" fmla="*/ 0 h 6872143"/>
              <a:gd name="connsiteX2" fmla="*/ 7010855 w 7010855"/>
              <a:gd name="connsiteY2" fmla="*/ 6872143 h 6872143"/>
              <a:gd name="connsiteX3" fmla="*/ 1526227 w 7010855"/>
              <a:gd name="connsiteY3" fmla="*/ 6872143 h 6872143"/>
              <a:gd name="connsiteX4" fmla="*/ 1465384 w 7010855"/>
              <a:gd name="connsiteY4" fmla="*/ 6819440 h 6872143"/>
              <a:gd name="connsiteX5" fmla="*/ 0 w 7010855"/>
              <a:gd name="connsiteY5" fmla="*/ 3508606 h 6872143"/>
              <a:gd name="connsiteX6" fmla="*/ 1627677 w 7010855"/>
              <a:gd name="connsiteY6" fmla="*/ 57190 h 687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10855" h="6872143">
                <a:moveTo>
                  <a:pt x="1700452" y="0"/>
                </a:moveTo>
                <a:lnTo>
                  <a:pt x="7010855" y="0"/>
                </a:lnTo>
                <a:lnTo>
                  <a:pt x="7010855" y="6872143"/>
                </a:lnTo>
                <a:lnTo>
                  <a:pt x="1526227" y="6872143"/>
                </a:lnTo>
                <a:lnTo>
                  <a:pt x="1465384" y="6819440"/>
                </a:lnTo>
                <a:cubicBezTo>
                  <a:pt x="565168" y="6001244"/>
                  <a:pt x="0" y="4820926"/>
                  <a:pt x="0" y="3508606"/>
                </a:cubicBezTo>
                <a:cubicBezTo>
                  <a:pt x="0" y="2119091"/>
                  <a:pt x="633614" y="877564"/>
                  <a:pt x="1627677" y="5719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F41AB1-AF66-4B19-89C7-AC206CF1B022}"/>
              </a:ext>
            </a:extLst>
          </p:cNvPr>
          <p:cNvSpPr/>
          <p:nvPr userDrawn="1"/>
        </p:nvSpPr>
        <p:spPr>
          <a:xfrm rot="5400000">
            <a:off x="5932277" y="-459038"/>
            <a:ext cx="32744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35ACAE8-0F48-4D79-A27B-5AD3EA48D76B}"/>
              </a:ext>
            </a:extLst>
          </p:cNvPr>
          <p:cNvCxnSpPr>
            <a:cxnSpLocks/>
          </p:cNvCxnSpPr>
          <p:nvPr userDrawn="1"/>
        </p:nvCxnSpPr>
        <p:spPr>
          <a:xfrm>
            <a:off x="660062" y="3444248"/>
            <a:ext cx="364495" cy="0"/>
          </a:xfrm>
          <a:prstGeom prst="line">
            <a:avLst/>
          </a:prstGeom>
          <a:ln w="22225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C11E038D-AFEF-42CF-B57C-09D879FE27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1493" y="6187980"/>
            <a:ext cx="1649879" cy="257652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A22EBBF1-45E3-4873-8624-72B6BA572D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0062" y="5479175"/>
            <a:ext cx="4124043" cy="327447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1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2pPr>
            <a:lvl3pPr marL="9144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3pPr>
            <a:lvl4pPr marL="13716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4pPr>
            <a:lvl5pPr marL="18288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5pPr>
          </a:lstStyle>
          <a:p>
            <a:pPr lvl="0"/>
            <a:r>
              <a:rPr lang="en-US"/>
              <a:t>INTERVIEW / DATE (Optional)</a:t>
            </a:r>
          </a:p>
        </p:txBody>
      </p:sp>
    </p:spTree>
    <p:extLst>
      <p:ext uri="{BB962C8B-B14F-4D97-AF65-F5344CB8AC3E}">
        <p14:creationId xmlns:p14="http://schemas.microsoft.com/office/powerpoint/2010/main" val="389160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4AED0BE-B9E5-45C3-B65A-C1EE969DDE6C}"/>
              </a:ext>
            </a:extLst>
          </p:cNvPr>
          <p:cNvSpPr/>
          <p:nvPr userDrawn="1"/>
        </p:nvSpPr>
        <p:spPr>
          <a:xfrm rot="5400000">
            <a:off x="3197907" y="-3197907"/>
            <a:ext cx="579618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DEFB1D9-080D-4CAE-BD31-0BE5E1CFA0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1" r="2660" b="32010"/>
          <a:stretch/>
        </p:blipFill>
        <p:spPr>
          <a:xfrm>
            <a:off x="4526" y="2794572"/>
            <a:ext cx="12187476" cy="300161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4FD2786-7629-47F7-8ED1-27767A6544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6565" y="6187980"/>
            <a:ext cx="1649879" cy="257652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0762E366-115B-4EC0-AA7B-63936F68CE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0062" y="6165251"/>
            <a:ext cx="4124043" cy="327447"/>
          </a:xfrm>
          <a:noFill/>
        </p:spPr>
        <p:txBody>
          <a:bodyPr lIns="0" anchor="ctr" anchorCtr="0">
            <a:noAutofit/>
          </a:bodyPr>
          <a:lstStyle>
            <a:lvl1pPr marL="0" indent="0">
              <a:buNone/>
              <a:defRPr sz="150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2pPr>
            <a:lvl3pPr marL="9144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3pPr>
            <a:lvl4pPr marL="13716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4pPr>
            <a:lvl5pPr marL="18288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5pPr>
          </a:lstStyle>
          <a:p>
            <a:pPr lvl="0"/>
            <a:r>
              <a:rPr lang="en-US"/>
              <a:t>INTERVIEW | DATE (Optional)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9EED5500-D3A6-4C59-BF17-8EE9FC6145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062" y="4426001"/>
            <a:ext cx="4124043" cy="400110"/>
          </a:xfrm>
        </p:spPr>
        <p:txBody>
          <a:bodyPr lIns="0" anchor="t" anchorCtr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6C3950E6-E5C8-4D3C-860C-B8344AD81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062" y="3826760"/>
            <a:ext cx="4124043" cy="461665"/>
          </a:xfrm>
        </p:spPr>
        <p:txBody>
          <a:bodyPr lIns="0" anchor="b" anchorCtr="0">
            <a:sp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088364A-A26F-427E-8622-70B3B536BE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062" y="297284"/>
            <a:ext cx="3072801" cy="646331"/>
          </a:xfrm>
        </p:spPr>
        <p:txBody>
          <a:bodyPr lIns="0"/>
          <a:lstStyle>
            <a:lvl1pPr marL="0" indent="0">
              <a:buNone/>
              <a:defRPr sz="18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274320" indent="0">
              <a:buNone/>
              <a:defRPr/>
            </a:lvl2pPr>
            <a:lvl3pPr marL="502920" indent="0">
              <a:buNone/>
              <a:defRPr/>
            </a:lvl3pPr>
            <a:lvl4pPr marL="822960" indent="0">
              <a:buNone/>
              <a:defRPr/>
            </a:lvl4pPr>
            <a:lvl5pPr marL="1097280" indent="0">
              <a:buNone/>
              <a:defRPr/>
            </a:lvl5pPr>
          </a:lstStyle>
          <a:p>
            <a:pPr lvl="0"/>
            <a:r>
              <a:rPr lang="en-US"/>
              <a:t>Prepared for</a:t>
            </a:r>
            <a:br>
              <a:rPr lang="en-US"/>
            </a:br>
            <a:r>
              <a:rPr lang="en-US"/>
              <a:t>Client Name here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578D07-5795-446C-8D4A-B9808DBD4A16}"/>
              </a:ext>
            </a:extLst>
          </p:cNvPr>
          <p:cNvCxnSpPr>
            <a:cxnSpLocks/>
          </p:cNvCxnSpPr>
          <p:nvPr/>
        </p:nvCxnSpPr>
        <p:spPr>
          <a:xfrm>
            <a:off x="660062" y="3387433"/>
            <a:ext cx="36449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E849D3FD-9872-47A9-BDBC-500219DB94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6565" y="6187980"/>
            <a:ext cx="1649879" cy="257652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79B48E2-4129-4E0B-B0B9-0EC4FE3D2F89}"/>
              </a:ext>
            </a:extLst>
          </p:cNvPr>
          <p:cNvCxnSpPr>
            <a:cxnSpLocks/>
          </p:cNvCxnSpPr>
          <p:nvPr userDrawn="1"/>
        </p:nvCxnSpPr>
        <p:spPr>
          <a:xfrm>
            <a:off x="660062" y="3387433"/>
            <a:ext cx="36449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20">
            <a:extLst>
              <a:ext uri="{FF2B5EF4-FFF2-40B4-BE49-F238E27FC236}">
                <a16:creationId xmlns:a16="http://schemas.microsoft.com/office/drawing/2014/main" id="{ABE6C748-D86F-DB57-813D-546232C10B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0062" y="1302529"/>
            <a:ext cx="10255588" cy="1940451"/>
          </a:xfrm>
        </p:spPr>
        <p:txBody>
          <a:bodyPr anchor="b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0785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vider 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66C182D6-7FCB-4604-8049-4AEEB75012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" r="2660" b="32010"/>
          <a:stretch/>
        </p:blipFill>
        <p:spPr>
          <a:xfrm>
            <a:off x="4526" y="3856387"/>
            <a:ext cx="12187476" cy="3001617"/>
          </a:xfrm>
          <a:prstGeom prst="rect">
            <a:avLst/>
          </a:prstGeom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1259CA8-E6C6-4592-BDBF-3CE1ED3A039A}"/>
              </a:ext>
            </a:extLst>
          </p:cNvPr>
          <p:cNvSpPr/>
          <p:nvPr userDrawn="1"/>
        </p:nvSpPr>
        <p:spPr>
          <a:xfrm>
            <a:off x="-30480" y="-7373"/>
            <a:ext cx="3152445" cy="6870749"/>
          </a:xfrm>
          <a:custGeom>
            <a:avLst/>
            <a:gdLst>
              <a:gd name="connsiteX0" fmla="*/ 11923 w 3152445"/>
              <a:gd name="connsiteY0" fmla="*/ 0 h 6870749"/>
              <a:gd name="connsiteX1" fmla="*/ 1407684 w 3152445"/>
              <a:gd name="connsiteY1" fmla="*/ 0 h 6870749"/>
              <a:gd name="connsiteX2" fmla="*/ 1442205 w 3152445"/>
              <a:gd name="connsiteY2" fmla="*/ 24548 h 6870749"/>
              <a:gd name="connsiteX3" fmla="*/ 3152445 w 3152445"/>
              <a:gd name="connsiteY3" fmla="*/ 3436374 h 6870749"/>
              <a:gd name="connsiteX4" fmla="*/ 1442205 w 3152445"/>
              <a:gd name="connsiteY4" fmla="*/ 6848200 h 6870749"/>
              <a:gd name="connsiteX5" fmla="*/ 1410495 w 3152445"/>
              <a:gd name="connsiteY5" fmla="*/ 6870749 h 6870749"/>
              <a:gd name="connsiteX6" fmla="*/ 0 w 3152445"/>
              <a:gd name="connsiteY6" fmla="*/ 6870749 h 6870749"/>
              <a:gd name="connsiteX7" fmla="*/ 0 w 3152445"/>
              <a:gd name="connsiteY7" fmla="*/ 6857998 h 6870749"/>
              <a:gd name="connsiteX8" fmla="*/ 11923 w 3152445"/>
              <a:gd name="connsiteY8" fmla="*/ 6857998 h 6870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52445" h="6870749">
                <a:moveTo>
                  <a:pt x="11923" y="0"/>
                </a:moveTo>
                <a:lnTo>
                  <a:pt x="1407684" y="0"/>
                </a:lnTo>
                <a:lnTo>
                  <a:pt x="1442205" y="24548"/>
                </a:lnTo>
                <a:cubicBezTo>
                  <a:pt x="2480426" y="800987"/>
                  <a:pt x="3152445" y="2040201"/>
                  <a:pt x="3152445" y="3436374"/>
                </a:cubicBezTo>
                <a:cubicBezTo>
                  <a:pt x="3152445" y="4832547"/>
                  <a:pt x="2480426" y="6071761"/>
                  <a:pt x="1442205" y="6848200"/>
                </a:cubicBezTo>
                <a:lnTo>
                  <a:pt x="1410495" y="6870749"/>
                </a:lnTo>
                <a:lnTo>
                  <a:pt x="0" y="6870749"/>
                </a:lnTo>
                <a:lnTo>
                  <a:pt x="0" y="6857998"/>
                </a:lnTo>
                <a:lnTo>
                  <a:pt x="11923" y="68579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31F72081-D218-45B5-A7CA-580921640C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504465" y="2517600"/>
            <a:ext cx="2731219" cy="1809724"/>
          </a:xfrm>
        </p:spPr>
        <p:txBody>
          <a:bodyPr anchor="ctr" anchorCtr="0">
            <a:noAutofit/>
          </a:bodyPr>
          <a:lstStyle>
            <a:lvl1pPr marL="0" indent="0" algn="r">
              <a:buNone/>
              <a:defRPr sz="138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/>
              <a:t>01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BAA819-556C-4FE0-8AF9-8B93E9BF749C}"/>
              </a:ext>
            </a:extLst>
          </p:cNvPr>
          <p:cNvCxnSpPr>
            <a:cxnSpLocks/>
          </p:cNvCxnSpPr>
          <p:nvPr userDrawn="1"/>
        </p:nvCxnSpPr>
        <p:spPr>
          <a:xfrm flipV="1">
            <a:off x="2365375" y="2204970"/>
            <a:ext cx="0" cy="2434984"/>
          </a:xfrm>
          <a:prstGeom prst="line">
            <a:avLst/>
          </a:prstGeom>
          <a:ln w="19050" cap="rnd">
            <a:solidFill>
              <a:srgbClr val="FAA41A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169B0471-3CB6-4D5C-9584-3C93690292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4880" y="3006964"/>
            <a:ext cx="6710680" cy="830997"/>
          </a:xfrm>
          <a:prstGeom prst="rect">
            <a:avLst/>
          </a:prstGeom>
        </p:spPr>
        <p:txBody>
          <a:bodyPr vert="horz" lIns="0" tIns="45720" rIns="91440" bIns="45720" rtlCol="0" anchor="ctr">
            <a:sp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Divider title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140925D-BE91-4B0F-A277-3920EAAE78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76565" y="6187980"/>
            <a:ext cx="1649879" cy="257652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7D7B320-099D-4D62-9C63-88DC02C7BF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84881" y="4422019"/>
            <a:ext cx="6710680" cy="400110"/>
          </a:xfrm>
        </p:spPr>
        <p:txBody>
          <a:bodyPr lIns="0"/>
          <a:lstStyle>
            <a:lvl1pPr marL="0" indent="0">
              <a:buNone/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73813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 10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0AECC24A-0AC7-49D0-9882-826A1A422968}"/>
              </a:ext>
            </a:extLst>
          </p:cNvPr>
          <p:cNvSpPr/>
          <p:nvPr userDrawn="1"/>
        </p:nvSpPr>
        <p:spPr>
          <a:xfrm rot="5400000">
            <a:off x="5355059" y="-5357462"/>
            <a:ext cx="1481881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BE149F3-7571-460D-A684-5731B64818A0}"/>
              </a:ext>
            </a:extLst>
          </p:cNvPr>
          <p:cNvSpPr/>
          <p:nvPr/>
        </p:nvSpPr>
        <p:spPr>
          <a:xfrm rot="5400000">
            <a:off x="5355059" y="-5357462"/>
            <a:ext cx="1481881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90" y="446137"/>
            <a:ext cx="10668330" cy="701731"/>
          </a:xfrm>
        </p:spPr>
        <p:txBody>
          <a:bodyPr wrap="square" lIns="0" anchor="ctr">
            <a:spAutoFit/>
          </a:bodyPr>
          <a:lstStyle>
            <a:lvl1pPr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FDE339-036B-4619-998C-76467ACB4DEE}"/>
              </a:ext>
            </a:extLst>
          </p:cNvPr>
          <p:cNvCxnSpPr>
            <a:cxnSpLocks/>
          </p:cNvCxnSpPr>
          <p:nvPr/>
        </p:nvCxnSpPr>
        <p:spPr>
          <a:xfrm>
            <a:off x="573526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4699BB-1B5A-435D-9C9A-8A481F866C1D}"/>
              </a:ext>
            </a:extLst>
          </p:cNvPr>
          <p:cNvCxnSpPr>
            <a:cxnSpLocks/>
          </p:cNvCxnSpPr>
          <p:nvPr/>
        </p:nvCxnSpPr>
        <p:spPr>
          <a:xfrm>
            <a:off x="2789254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95BE6832-8891-43AA-8009-68722D676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89254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69A6EB2A-6A3E-46BA-A0F3-11C118B346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89254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D7A461-48F1-4B70-95E7-3B74E943E146}"/>
              </a:ext>
            </a:extLst>
          </p:cNvPr>
          <p:cNvCxnSpPr>
            <a:cxnSpLocks/>
          </p:cNvCxnSpPr>
          <p:nvPr/>
        </p:nvCxnSpPr>
        <p:spPr>
          <a:xfrm>
            <a:off x="5013854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21644C54-50E6-4A04-8AA1-92F9753F45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13854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4D037198-8CE7-484A-A6F0-D67FEB1753E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13854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E9A5A31-C07C-44F7-B3DD-D7E037BA4E5E}"/>
              </a:ext>
            </a:extLst>
          </p:cNvPr>
          <p:cNvCxnSpPr>
            <a:cxnSpLocks/>
          </p:cNvCxnSpPr>
          <p:nvPr/>
        </p:nvCxnSpPr>
        <p:spPr>
          <a:xfrm>
            <a:off x="9474663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2A7C7697-71EB-409B-8AEE-B6B2B4AB643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477349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96E62508-992A-44B9-B205-2A84D608CC4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477349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9952869-786C-476F-9844-E3E1D75D28EB}"/>
              </a:ext>
            </a:extLst>
          </p:cNvPr>
          <p:cNvCxnSpPr>
            <a:cxnSpLocks/>
          </p:cNvCxnSpPr>
          <p:nvPr/>
        </p:nvCxnSpPr>
        <p:spPr>
          <a:xfrm>
            <a:off x="7235576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090C8098-566E-4C8F-BDD4-4D254F5302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35576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8BFA727E-68B9-4F06-97A1-60B1942777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235576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ADDD16E-26FF-4F80-868D-262BAA075114}"/>
              </a:ext>
            </a:extLst>
          </p:cNvPr>
          <p:cNvCxnSpPr>
            <a:cxnSpLocks/>
          </p:cNvCxnSpPr>
          <p:nvPr/>
        </p:nvCxnSpPr>
        <p:spPr>
          <a:xfrm>
            <a:off x="573526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0CE8D870-D2EF-4EDC-9CC1-59AFEB8270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3526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3167D5F3-977B-4AAE-8AEA-6F920353D45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3526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BCC7843-2A9A-4ADE-A517-38E73E534865}"/>
              </a:ext>
            </a:extLst>
          </p:cNvPr>
          <p:cNvCxnSpPr>
            <a:cxnSpLocks/>
          </p:cNvCxnSpPr>
          <p:nvPr/>
        </p:nvCxnSpPr>
        <p:spPr>
          <a:xfrm>
            <a:off x="2789254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5E62699E-1A37-405E-AD3F-58BAF70C545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789254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27E7695E-FB74-4151-AADB-458C23D7A6D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789254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BB0511A-FB02-4CC6-9813-1E887767FDFB}"/>
              </a:ext>
            </a:extLst>
          </p:cNvPr>
          <p:cNvCxnSpPr>
            <a:cxnSpLocks/>
          </p:cNvCxnSpPr>
          <p:nvPr/>
        </p:nvCxnSpPr>
        <p:spPr>
          <a:xfrm>
            <a:off x="5013854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AA5EB2FA-03DC-4645-BC0A-2C56DB5F9DB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13854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A32F3DC9-3C4E-4738-A9D5-75F3DE3E00A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013854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056B17E-A591-46C4-8466-9F8310207CBC}"/>
              </a:ext>
            </a:extLst>
          </p:cNvPr>
          <p:cNvCxnSpPr>
            <a:cxnSpLocks/>
          </p:cNvCxnSpPr>
          <p:nvPr/>
        </p:nvCxnSpPr>
        <p:spPr>
          <a:xfrm>
            <a:off x="9474663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FE3B5ADC-7090-495E-803D-7943ECE6824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477349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B3332840-B3AA-48CD-B2AC-DC4CC29FB13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77349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AE04F65-2BE8-4985-8C1D-F3EC5B6A5932}"/>
              </a:ext>
            </a:extLst>
          </p:cNvPr>
          <p:cNvCxnSpPr>
            <a:cxnSpLocks/>
          </p:cNvCxnSpPr>
          <p:nvPr/>
        </p:nvCxnSpPr>
        <p:spPr>
          <a:xfrm>
            <a:off x="7235576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2E54D26D-2FAB-47DF-BBD0-A243E4AE70C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235576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67A236A0-7AB4-4315-B56F-EF315A037FB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235576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sp>
        <p:nvSpPr>
          <p:cNvPr id="38" name="Picture Placeholder 6">
            <a:extLst>
              <a:ext uri="{FF2B5EF4-FFF2-40B4-BE49-F238E27FC236}">
                <a16:creationId xmlns:a16="http://schemas.microsoft.com/office/drawing/2014/main" id="{352922B1-7BE6-4593-8C39-2CB52BF88219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573526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39" name="Picture Placeholder 6">
            <a:extLst>
              <a:ext uri="{FF2B5EF4-FFF2-40B4-BE49-F238E27FC236}">
                <a16:creationId xmlns:a16="http://schemas.microsoft.com/office/drawing/2014/main" id="{5F43D8C6-F1F5-4624-8D7A-EEC04F29BBDA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2789254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40" name="Picture Placeholder 6">
            <a:extLst>
              <a:ext uri="{FF2B5EF4-FFF2-40B4-BE49-F238E27FC236}">
                <a16:creationId xmlns:a16="http://schemas.microsoft.com/office/drawing/2014/main" id="{54C2824B-24BD-44E5-B873-33083F0FC58E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5013854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image</a:t>
            </a:r>
          </a:p>
        </p:txBody>
      </p:sp>
      <p:sp>
        <p:nvSpPr>
          <p:cNvPr id="41" name="Picture Placeholder 6">
            <a:extLst>
              <a:ext uri="{FF2B5EF4-FFF2-40B4-BE49-F238E27FC236}">
                <a16:creationId xmlns:a16="http://schemas.microsoft.com/office/drawing/2014/main" id="{D0601AA8-4DC4-466C-A368-D9927109856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7235576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image</a:t>
            </a:r>
          </a:p>
          <a:p>
            <a:endParaRPr lang="en-US"/>
          </a:p>
        </p:txBody>
      </p:sp>
      <p:sp>
        <p:nvSpPr>
          <p:cNvPr id="42" name="Picture Placeholder 6">
            <a:extLst>
              <a:ext uri="{FF2B5EF4-FFF2-40B4-BE49-F238E27FC236}">
                <a16:creationId xmlns:a16="http://schemas.microsoft.com/office/drawing/2014/main" id="{D652085B-4F0F-408B-9796-724CB803A0D9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9477349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image</a:t>
            </a:r>
          </a:p>
          <a:p>
            <a:endParaRPr lang="en-US"/>
          </a:p>
        </p:txBody>
      </p:sp>
      <p:sp>
        <p:nvSpPr>
          <p:cNvPr id="43" name="Picture Placeholder 6">
            <a:extLst>
              <a:ext uri="{FF2B5EF4-FFF2-40B4-BE49-F238E27FC236}">
                <a16:creationId xmlns:a16="http://schemas.microsoft.com/office/drawing/2014/main" id="{70E32CD5-8064-42D6-9F3E-A43BF9F73C75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573526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44" name="Picture Placeholder 6">
            <a:extLst>
              <a:ext uri="{FF2B5EF4-FFF2-40B4-BE49-F238E27FC236}">
                <a16:creationId xmlns:a16="http://schemas.microsoft.com/office/drawing/2014/main" id="{7FAE4559-6143-4180-BDB2-FEF5074408C4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2789254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45" name="Picture Placeholder 6">
            <a:extLst>
              <a:ext uri="{FF2B5EF4-FFF2-40B4-BE49-F238E27FC236}">
                <a16:creationId xmlns:a16="http://schemas.microsoft.com/office/drawing/2014/main" id="{0988C674-9053-4274-B693-3784D57802B6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5013854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image</a:t>
            </a:r>
          </a:p>
        </p:txBody>
      </p:sp>
      <p:sp>
        <p:nvSpPr>
          <p:cNvPr id="46" name="Picture Placeholder 6">
            <a:extLst>
              <a:ext uri="{FF2B5EF4-FFF2-40B4-BE49-F238E27FC236}">
                <a16:creationId xmlns:a16="http://schemas.microsoft.com/office/drawing/2014/main" id="{3E5C293A-81C5-4DBA-8A1C-8B2B3142C9A7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7235576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image</a:t>
            </a:r>
          </a:p>
          <a:p>
            <a:endParaRPr lang="en-US"/>
          </a:p>
        </p:txBody>
      </p:sp>
      <p:sp>
        <p:nvSpPr>
          <p:cNvPr id="47" name="Picture Placeholder 6">
            <a:extLst>
              <a:ext uri="{FF2B5EF4-FFF2-40B4-BE49-F238E27FC236}">
                <a16:creationId xmlns:a16="http://schemas.microsoft.com/office/drawing/2014/main" id="{F038A2A2-5476-48F2-890B-72C3D7CD2C35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9477349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image</a:t>
            </a:r>
          </a:p>
          <a:p>
            <a:endParaRPr lang="en-US"/>
          </a:p>
        </p:txBody>
      </p:sp>
      <p:sp>
        <p:nvSpPr>
          <p:cNvPr id="49" name="Text Placeholder 22">
            <a:extLst>
              <a:ext uri="{FF2B5EF4-FFF2-40B4-BE49-F238E27FC236}">
                <a16:creationId xmlns:a16="http://schemas.microsoft.com/office/drawing/2014/main" id="{AD971845-4EB9-46AA-BA1D-D92F0F5BE766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573526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50" name="Text Placeholder 22">
            <a:extLst>
              <a:ext uri="{FF2B5EF4-FFF2-40B4-BE49-F238E27FC236}">
                <a16:creationId xmlns:a16="http://schemas.microsoft.com/office/drawing/2014/main" id="{27F222A4-AA4C-46B0-B7E3-3F031EFB149A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573526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CD7A6C9-8762-4410-A4E7-6C1384342A59}"/>
              </a:ext>
            </a:extLst>
          </p:cNvPr>
          <p:cNvCxnSpPr>
            <a:cxnSpLocks/>
          </p:cNvCxnSpPr>
          <p:nvPr userDrawn="1"/>
        </p:nvCxnSpPr>
        <p:spPr>
          <a:xfrm>
            <a:off x="573526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42941D1-4D41-4AF7-8A48-C7943EF6B9F4}"/>
              </a:ext>
            </a:extLst>
          </p:cNvPr>
          <p:cNvCxnSpPr>
            <a:cxnSpLocks/>
          </p:cNvCxnSpPr>
          <p:nvPr userDrawn="1"/>
        </p:nvCxnSpPr>
        <p:spPr>
          <a:xfrm>
            <a:off x="2789254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66C6B61-7B05-4283-927F-F4F8AB4D5F47}"/>
              </a:ext>
            </a:extLst>
          </p:cNvPr>
          <p:cNvCxnSpPr>
            <a:cxnSpLocks/>
          </p:cNvCxnSpPr>
          <p:nvPr userDrawn="1"/>
        </p:nvCxnSpPr>
        <p:spPr>
          <a:xfrm>
            <a:off x="5013854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7543CF-47EA-4186-B17C-B3B021A8F2AF}"/>
              </a:ext>
            </a:extLst>
          </p:cNvPr>
          <p:cNvCxnSpPr>
            <a:cxnSpLocks/>
          </p:cNvCxnSpPr>
          <p:nvPr userDrawn="1"/>
        </p:nvCxnSpPr>
        <p:spPr>
          <a:xfrm>
            <a:off x="9474663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EB0A0E1-1AA8-49F8-91DF-A2D750C5DB9B}"/>
              </a:ext>
            </a:extLst>
          </p:cNvPr>
          <p:cNvCxnSpPr>
            <a:cxnSpLocks/>
          </p:cNvCxnSpPr>
          <p:nvPr userDrawn="1"/>
        </p:nvCxnSpPr>
        <p:spPr>
          <a:xfrm>
            <a:off x="7235576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B1CFB7E-187E-4DFC-A1BB-5046C5C97C71}"/>
              </a:ext>
            </a:extLst>
          </p:cNvPr>
          <p:cNvCxnSpPr>
            <a:cxnSpLocks/>
          </p:cNvCxnSpPr>
          <p:nvPr userDrawn="1"/>
        </p:nvCxnSpPr>
        <p:spPr>
          <a:xfrm>
            <a:off x="573526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FB2F185-DF49-4F80-BB8B-C6E1E427B513}"/>
              </a:ext>
            </a:extLst>
          </p:cNvPr>
          <p:cNvCxnSpPr>
            <a:cxnSpLocks/>
          </p:cNvCxnSpPr>
          <p:nvPr userDrawn="1"/>
        </p:nvCxnSpPr>
        <p:spPr>
          <a:xfrm>
            <a:off x="2789254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3CE273F-2D03-4F41-A92E-C788C89F62E8}"/>
              </a:ext>
            </a:extLst>
          </p:cNvPr>
          <p:cNvCxnSpPr>
            <a:cxnSpLocks/>
          </p:cNvCxnSpPr>
          <p:nvPr userDrawn="1"/>
        </p:nvCxnSpPr>
        <p:spPr>
          <a:xfrm>
            <a:off x="5013854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04AF76E-EF7E-4DD0-8BE4-E5025CAB7E5E}"/>
              </a:ext>
            </a:extLst>
          </p:cNvPr>
          <p:cNvCxnSpPr>
            <a:cxnSpLocks/>
          </p:cNvCxnSpPr>
          <p:nvPr userDrawn="1"/>
        </p:nvCxnSpPr>
        <p:spPr>
          <a:xfrm>
            <a:off x="9474663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A4EE597-83BB-4F0A-AE86-E7863F1A717E}"/>
              </a:ext>
            </a:extLst>
          </p:cNvPr>
          <p:cNvCxnSpPr>
            <a:cxnSpLocks/>
          </p:cNvCxnSpPr>
          <p:nvPr userDrawn="1"/>
        </p:nvCxnSpPr>
        <p:spPr>
          <a:xfrm>
            <a:off x="7235576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384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 6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81CD15E-B8B1-4600-9442-07BFD6480E1B}"/>
              </a:ext>
            </a:extLst>
          </p:cNvPr>
          <p:cNvSpPr/>
          <p:nvPr userDrawn="1"/>
        </p:nvSpPr>
        <p:spPr>
          <a:xfrm>
            <a:off x="-5939" y="0"/>
            <a:ext cx="3209771" cy="6858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ADDF2DC-2D9A-4858-802A-D7DC76C177D9}"/>
              </a:ext>
            </a:extLst>
          </p:cNvPr>
          <p:cNvSpPr/>
          <p:nvPr/>
        </p:nvSpPr>
        <p:spPr>
          <a:xfrm>
            <a:off x="-5939" y="0"/>
            <a:ext cx="3209771" cy="6858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 descr="Background pattern&#10;&#10;Description automatically generated">
            <a:extLst>
              <a:ext uri="{FF2B5EF4-FFF2-40B4-BE49-F238E27FC236}">
                <a16:creationId xmlns:a16="http://schemas.microsoft.com/office/drawing/2014/main" id="{F9A587AC-4F27-4627-95C0-31EA41625E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7" r="73247" b="32010"/>
          <a:stretch/>
        </p:blipFill>
        <p:spPr>
          <a:xfrm>
            <a:off x="-2" y="3856383"/>
            <a:ext cx="3209770" cy="3001617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BA78BC6-7161-4A1C-B0CF-900826283729}"/>
              </a:ext>
            </a:extLst>
          </p:cNvPr>
          <p:cNvCxnSpPr>
            <a:cxnSpLocks/>
          </p:cNvCxnSpPr>
          <p:nvPr/>
        </p:nvCxnSpPr>
        <p:spPr>
          <a:xfrm>
            <a:off x="553287" y="3767095"/>
            <a:ext cx="2042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19">
            <a:extLst>
              <a:ext uri="{FF2B5EF4-FFF2-40B4-BE49-F238E27FC236}">
                <a16:creationId xmlns:a16="http://schemas.microsoft.com/office/drawing/2014/main" id="{DDEEB791-484D-4F50-881B-E44154C493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3287" y="4065195"/>
            <a:ext cx="2522422" cy="830997"/>
          </a:xfrm>
        </p:spPr>
        <p:txBody>
          <a:bodyPr l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pPr lvl="0"/>
            <a:r>
              <a:rPr lang="en-US"/>
              <a:t>Click to edit introduction to team member slide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87" y="1706779"/>
            <a:ext cx="2522422" cy="1846659"/>
          </a:xfrm>
        </p:spPr>
        <p:txBody>
          <a:bodyPr wrap="square" lIns="0" anchor="b">
            <a:spAutoFit/>
          </a:bodyPr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435CB68-1C0C-4CC6-91D2-A57B2FFAEFDA}"/>
              </a:ext>
            </a:extLst>
          </p:cNvPr>
          <p:cNvCxnSpPr>
            <a:cxnSpLocks/>
          </p:cNvCxnSpPr>
          <p:nvPr/>
        </p:nvCxnSpPr>
        <p:spPr>
          <a:xfrm>
            <a:off x="4044737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934EBF5-A2CA-4B8D-ADA7-028A31CD5D71}"/>
              </a:ext>
            </a:extLst>
          </p:cNvPr>
          <p:cNvCxnSpPr>
            <a:cxnSpLocks/>
          </p:cNvCxnSpPr>
          <p:nvPr/>
        </p:nvCxnSpPr>
        <p:spPr>
          <a:xfrm>
            <a:off x="6677318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22">
            <a:extLst>
              <a:ext uri="{FF2B5EF4-FFF2-40B4-BE49-F238E27FC236}">
                <a16:creationId xmlns:a16="http://schemas.microsoft.com/office/drawing/2014/main" id="{3E6C29ED-4C9A-46B5-B3C2-8BF7EB2D02E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83254" y="252662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54" name="Text Placeholder 22">
            <a:extLst>
              <a:ext uri="{FF2B5EF4-FFF2-40B4-BE49-F238E27FC236}">
                <a16:creationId xmlns:a16="http://schemas.microsoft.com/office/drawing/2014/main" id="{B7D7A763-EBA0-4D1F-99B5-15356E6AA42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683254" y="299936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19ADF62-090A-4DA1-BB3C-5EA67103924C}"/>
              </a:ext>
            </a:extLst>
          </p:cNvPr>
          <p:cNvCxnSpPr>
            <a:cxnSpLocks/>
          </p:cNvCxnSpPr>
          <p:nvPr/>
        </p:nvCxnSpPr>
        <p:spPr>
          <a:xfrm>
            <a:off x="9309899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Placeholder 22">
            <a:extLst>
              <a:ext uri="{FF2B5EF4-FFF2-40B4-BE49-F238E27FC236}">
                <a16:creationId xmlns:a16="http://schemas.microsoft.com/office/drawing/2014/main" id="{AADD2B31-DE73-40E6-BDCF-B3293F73D7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15835" y="252662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57" name="Text Placeholder 22">
            <a:extLst>
              <a:ext uri="{FF2B5EF4-FFF2-40B4-BE49-F238E27FC236}">
                <a16:creationId xmlns:a16="http://schemas.microsoft.com/office/drawing/2014/main" id="{9B5D41AC-F858-4BE6-ADDF-BBF88EA4983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315835" y="299936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237B20B-5C73-4EA6-B289-40CC083C8F07}"/>
              </a:ext>
            </a:extLst>
          </p:cNvPr>
          <p:cNvCxnSpPr>
            <a:cxnSpLocks/>
          </p:cNvCxnSpPr>
          <p:nvPr/>
        </p:nvCxnSpPr>
        <p:spPr>
          <a:xfrm>
            <a:off x="4044737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 Placeholder 22">
            <a:extLst>
              <a:ext uri="{FF2B5EF4-FFF2-40B4-BE49-F238E27FC236}">
                <a16:creationId xmlns:a16="http://schemas.microsoft.com/office/drawing/2014/main" id="{30A22F0F-D6F0-46E5-B7A1-A7A170695EA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50673" y="544963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60" name="Text Placeholder 22">
            <a:extLst>
              <a:ext uri="{FF2B5EF4-FFF2-40B4-BE49-F238E27FC236}">
                <a16:creationId xmlns:a16="http://schemas.microsoft.com/office/drawing/2014/main" id="{5AACE02C-D57B-4717-ADD4-EC7F42F03E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050673" y="592237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Role (Optional)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6884170-CC77-43CC-ACA0-5531063DA7D9}"/>
              </a:ext>
            </a:extLst>
          </p:cNvPr>
          <p:cNvCxnSpPr>
            <a:cxnSpLocks/>
          </p:cNvCxnSpPr>
          <p:nvPr/>
        </p:nvCxnSpPr>
        <p:spPr>
          <a:xfrm>
            <a:off x="6677318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Placeholder 22">
            <a:extLst>
              <a:ext uri="{FF2B5EF4-FFF2-40B4-BE49-F238E27FC236}">
                <a16:creationId xmlns:a16="http://schemas.microsoft.com/office/drawing/2014/main" id="{EB88CF5B-2C19-464E-8491-7FD543DE42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683254" y="544963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63" name="Text Placeholder 22">
            <a:extLst>
              <a:ext uri="{FF2B5EF4-FFF2-40B4-BE49-F238E27FC236}">
                <a16:creationId xmlns:a16="http://schemas.microsoft.com/office/drawing/2014/main" id="{6B384E55-3EF9-4D23-B3D5-8E7FF94042B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683254" y="592237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F2AA52E-213B-4378-B5BE-EE7FB0CE209A}"/>
              </a:ext>
            </a:extLst>
          </p:cNvPr>
          <p:cNvCxnSpPr>
            <a:cxnSpLocks/>
          </p:cNvCxnSpPr>
          <p:nvPr/>
        </p:nvCxnSpPr>
        <p:spPr>
          <a:xfrm>
            <a:off x="9309899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Placeholder 22">
            <a:extLst>
              <a:ext uri="{FF2B5EF4-FFF2-40B4-BE49-F238E27FC236}">
                <a16:creationId xmlns:a16="http://schemas.microsoft.com/office/drawing/2014/main" id="{F549D087-CF86-44F9-A79B-5E935BF9C40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315835" y="544963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66" name="Text Placeholder 22">
            <a:extLst>
              <a:ext uri="{FF2B5EF4-FFF2-40B4-BE49-F238E27FC236}">
                <a16:creationId xmlns:a16="http://schemas.microsoft.com/office/drawing/2014/main" id="{FFF41B69-9320-4BBE-89EB-1230B449BD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15835" y="592237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sp>
        <p:nvSpPr>
          <p:cNvPr id="67" name="Picture Placeholder 6">
            <a:extLst>
              <a:ext uri="{FF2B5EF4-FFF2-40B4-BE49-F238E27FC236}">
                <a16:creationId xmlns:a16="http://schemas.microsoft.com/office/drawing/2014/main" id="{1CEB915D-A3BF-4349-8141-86C7CD13C2E1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4044737" y="878301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8" name="Picture Placeholder 6">
            <a:extLst>
              <a:ext uri="{FF2B5EF4-FFF2-40B4-BE49-F238E27FC236}">
                <a16:creationId xmlns:a16="http://schemas.microsoft.com/office/drawing/2014/main" id="{D9E0ED92-3DB7-46EF-B5F3-AA36B00D4784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6677318" y="878301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69" name="Picture Placeholder 6">
            <a:extLst>
              <a:ext uri="{FF2B5EF4-FFF2-40B4-BE49-F238E27FC236}">
                <a16:creationId xmlns:a16="http://schemas.microsoft.com/office/drawing/2014/main" id="{AB2B0847-E641-41E3-8254-4936CC512155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9309899" y="878301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70" name="Picture Placeholder 6">
            <a:extLst>
              <a:ext uri="{FF2B5EF4-FFF2-40B4-BE49-F238E27FC236}">
                <a16:creationId xmlns:a16="http://schemas.microsoft.com/office/drawing/2014/main" id="{BC8229F2-CEC8-454B-8248-E001E0A5A117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044737" y="3779887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71" name="Picture Placeholder 6">
            <a:extLst>
              <a:ext uri="{FF2B5EF4-FFF2-40B4-BE49-F238E27FC236}">
                <a16:creationId xmlns:a16="http://schemas.microsoft.com/office/drawing/2014/main" id="{F1DEDAC2-6644-4D81-9A25-327036BB801B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6677318" y="3779887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72" name="Picture Placeholder 6">
            <a:extLst>
              <a:ext uri="{FF2B5EF4-FFF2-40B4-BE49-F238E27FC236}">
                <a16:creationId xmlns:a16="http://schemas.microsoft.com/office/drawing/2014/main" id="{8301DC89-6F07-4027-934D-DD39BADF6085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9309899" y="3779887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A22F5194-CA33-4EBD-967D-4AA2EF3669A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044737" y="252662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/>
              <a:t>Click to add First and Last Name</a:t>
            </a:r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9F4764DA-B020-4C05-B7F0-083411FAA3E2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044737" y="299936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Role (Optional)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D2BFB61-562B-49DE-85CA-018D28F21AFA}"/>
              </a:ext>
            </a:extLst>
          </p:cNvPr>
          <p:cNvCxnSpPr>
            <a:cxnSpLocks/>
          </p:cNvCxnSpPr>
          <p:nvPr userDrawn="1"/>
        </p:nvCxnSpPr>
        <p:spPr>
          <a:xfrm>
            <a:off x="553287" y="3767095"/>
            <a:ext cx="2042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4EDAEC1-01DC-4F41-9787-72BE4314E75D}"/>
              </a:ext>
            </a:extLst>
          </p:cNvPr>
          <p:cNvCxnSpPr>
            <a:cxnSpLocks/>
          </p:cNvCxnSpPr>
          <p:nvPr userDrawn="1"/>
        </p:nvCxnSpPr>
        <p:spPr>
          <a:xfrm>
            <a:off x="4044737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C52CA89-7568-4547-8B9D-289DC8F8995E}"/>
              </a:ext>
            </a:extLst>
          </p:cNvPr>
          <p:cNvCxnSpPr>
            <a:cxnSpLocks/>
          </p:cNvCxnSpPr>
          <p:nvPr userDrawn="1"/>
        </p:nvCxnSpPr>
        <p:spPr>
          <a:xfrm>
            <a:off x="6677318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07AF7C1-F2B0-4B24-B9F8-2B3F1B31E3C3}"/>
              </a:ext>
            </a:extLst>
          </p:cNvPr>
          <p:cNvCxnSpPr>
            <a:cxnSpLocks/>
          </p:cNvCxnSpPr>
          <p:nvPr userDrawn="1"/>
        </p:nvCxnSpPr>
        <p:spPr>
          <a:xfrm>
            <a:off x="9309899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4C0800E-6371-4491-9473-558CD70DA0F7}"/>
              </a:ext>
            </a:extLst>
          </p:cNvPr>
          <p:cNvCxnSpPr>
            <a:cxnSpLocks/>
          </p:cNvCxnSpPr>
          <p:nvPr userDrawn="1"/>
        </p:nvCxnSpPr>
        <p:spPr>
          <a:xfrm>
            <a:off x="4044737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852841C-2A33-4A88-9D94-3D10F727DBCB}"/>
              </a:ext>
            </a:extLst>
          </p:cNvPr>
          <p:cNvCxnSpPr>
            <a:cxnSpLocks/>
          </p:cNvCxnSpPr>
          <p:nvPr userDrawn="1"/>
        </p:nvCxnSpPr>
        <p:spPr>
          <a:xfrm>
            <a:off x="6677318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BA94648-DE03-498F-86B3-A76E5FD843D8}"/>
              </a:ext>
            </a:extLst>
          </p:cNvPr>
          <p:cNvCxnSpPr>
            <a:cxnSpLocks/>
          </p:cNvCxnSpPr>
          <p:nvPr userDrawn="1"/>
        </p:nvCxnSpPr>
        <p:spPr>
          <a:xfrm>
            <a:off x="9309899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D82D0EB-0533-35DE-D1CA-86E0DD99D572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040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60AE04-911C-4E41-A9EA-B1868F696D2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1801368"/>
            <a:ext cx="8737270" cy="2047740"/>
          </a:xfrm>
        </p:spPr>
        <p:txBody>
          <a:bodyPr wrap="square"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2437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bullets w Double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80930-7F48-4302-867F-07C583F01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5F412BA3-4220-4131-A371-70ED3FEDCA9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1801368"/>
            <a:ext cx="8139750" cy="2047740"/>
          </a:xfrm>
        </p:spPr>
        <p:txBody>
          <a:bodyPr wrap="square"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00171F07-1344-43FC-AA45-0261410D63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17"/>
          <a:stretch/>
        </p:blipFill>
        <p:spPr>
          <a:xfrm>
            <a:off x="9409083" y="501872"/>
            <a:ext cx="2782917" cy="5629922"/>
          </a:xfrm>
          <a:prstGeom prst="rect">
            <a:avLst/>
          </a:prstGeom>
        </p:spPr>
      </p:pic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DC879935-A746-4110-B392-39003792CC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17"/>
          <a:stretch/>
        </p:blipFill>
        <p:spPr>
          <a:xfrm>
            <a:off x="9409083" y="501872"/>
            <a:ext cx="2782917" cy="562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3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2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60AE04-911C-4E41-A9EA-B1868F696D2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1801366"/>
            <a:ext cx="4586511" cy="2075440"/>
          </a:xfrm>
        </p:spPr>
        <p:txBody>
          <a:bodyPr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95584A-E9FF-4D19-968A-6D85813CFA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38424" y="1801367"/>
            <a:ext cx="4621902" cy="2047740"/>
          </a:xfrm>
        </p:spPr>
        <p:txBody>
          <a:bodyPr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067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header + 2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60AE04-911C-4E41-A9EA-B1868F696D2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2395728"/>
            <a:ext cx="4586511" cy="2047740"/>
          </a:xfrm>
        </p:spPr>
        <p:txBody>
          <a:bodyPr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95584A-E9FF-4D19-968A-6D85813CFA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38424" y="2395728"/>
            <a:ext cx="4621902" cy="2047740"/>
          </a:xfrm>
        </p:spPr>
        <p:txBody>
          <a:bodyPr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71C606C-6A4F-46CF-A659-18AF2BE20B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6270" y="1713504"/>
            <a:ext cx="7850188" cy="400110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497656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bullets 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60AE04-911C-4E41-A9EA-B1868F696D2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1801368"/>
            <a:ext cx="4587778" cy="2047740"/>
          </a:xfrm>
        </p:spPr>
        <p:txBody>
          <a:bodyPr wrap="square"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58B7FE-32D0-4966-9E23-878FD648933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5671" y="1801812"/>
            <a:ext cx="6266329" cy="505618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</p:spTree>
    <p:extLst>
      <p:ext uri="{BB962C8B-B14F-4D97-AF65-F5344CB8AC3E}">
        <p14:creationId xmlns:p14="http://schemas.microsoft.com/office/powerpoint/2010/main" val="3788016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intro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71C606C-6A4F-46CF-A659-18AF2BE20B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6929" y="1708534"/>
            <a:ext cx="7850188" cy="400110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Click to add callout or intro text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C63B6800-B6A4-4CB6-87BF-B5DB4D1CCDD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76929" y="2364092"/>
            <a:ext cx="11115071" cy="4493908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E698CF6-4637-4FB5-ACB8-EAB43E55AD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515" y="1776272"/>
            <a:ext cx="222926" cy="24052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ED8C2F6-9256-4172-9132-E756B8A6FE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515" y="1776272"/>
            <a:ext cx="222926" cy="24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intr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71C606C-6A4F-46CF-A659-18AF2BE20B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6929" y="1708534"/>
            <a:ext cx="7850188" cy="400110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/>
              <a:t>Click to add callout or intro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E698CF6-4637-4FB5-ACB8-EAB43E55AD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515" y="1776272"/>
            <a:ext cx="222926" cy="24052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B4B9439-3DB5-49A8-A8A7-22B132F844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515" y="1776272"/>
            <a:ext cx="222926" cy="24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01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 lIns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6278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debard + 2-up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68404F-DAE8-4912-BBB0-02479687CD96}"/>
              </a:ext>
            </a:extLst>
          </p:cNvPr>
          <p:cNvSpPr/>
          <p:nvPr userDrawn="1"/>
        </p:nvSpPr>
        <p:spPr>
          <a:xfrm>
            <a:off x="-5939" y="0"/>
            <a:ext cx="3209771" cy="6858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ADDF2DC-2D9A-4858-802A-D7DC76C177D9}"/>
              </a:ext>
            </a:extLst>
          </p:cNvPr>
          <p:cNvSpPr/>
          <p:nvPr/>
        </p:nvSpPr>
        <p:spPr>
          <a:xfrm>
            <a:off x="-5939" y="0"/>
            <a:ext cx="3209771" cy="6858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 descr="Background pattern&#10;&#10;Description automatically generated">
            <a:extLst>
              <a:ext uri="{FF2B5EF4-FFF2-40B4-BE49-F238E27FC236}">
                <a16:creationId xmlns:a16="http://schemas.microsoft.com/office/drawing/2014/main" id="{F9A587AC-4F27-4627-95C0-31EA41625E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7" r="73247" b="32010"/>
          <a:stretch/>
        </p:blipFill>
        <p:spPr>
          <a:xfrm>
            <a:off x="-2" y="3856383"/>
            <a:ext cx="3209770" cy="3001617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BA78BC6-7161-4A1C-B0CF-900826283729}"/>
              </a:ext>
            </a:extLst>
          </p:cNvPr>
          <p:cNvCxnSpPr>
            <a:cxnSpLocks/>
          </p:cNvCxnSpPr>
          <p:nvPr/>
        </p:nvCxnSpPr>
        <p:spPr>
          <a:xfrm>
            <a:off x="553287" y="3767095"/>
            <a:ext cx="2042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19">
            <a:extLst>
              <a:ext uri="{FF2B5EF4-FFF2-40B4-BE49-F238E27FC236}">
                <a16:creationId xmlns:a16="http://schemas.microsoft.com/office/drawing/2014/main" id="{DDEEB791-484D-4F50-881B-E44154C493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3287" y="4065195"/>
            <a:ext cx="2522422" cy="584775"/>
          </a:xfrm>
        </p:spPr>
        <p:txBody>
          <a:bodyPr l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pPr lvl="0"/>
            <a:r>
              <a:rPr lang="en-US"/>
              <a:t>Click to add subhead or other information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87" y="1706779"/>
            <a:ext cx="2522422" cy="1846659"/>
          </a:xfrm>
        </p:spPr>
        <p:txBody>
          <a:bodyPr wrap="square" lIns="0" anchor="b">
            <a:spAutoFit/>
          </a:bodyPr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7B6C270-AC74-4485-9015-440DB2F7ECED}"/>
              </a:ext>
            </a:extLst>
          </p:cNvPr>
          <p:cNvCxnSpPr>
            <a:cxnSpLocks/>
          </p:cNvCxnSpPr>
          <p:nvPr/>
        </p:nvCxnSpPr>
        <p:spPr>
          <a:xfrm>
            <a:off x="8320363" y="2338503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DFD4A25F-3995-44B1-B90D-A1CDEDCD74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63" y="2475180"/>
            <a:ext cx="3094037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add caption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DA8F73F-32D8-4F59-B790-6D6017BA5773}"/>
              </a:ext>
            </a:extLst>
          </p:cNvPr>
          <p:cNvCxnSpPr>
            <a:cxnSpLocks/>
          </p:cNvCxnSpPr>
          <p:nvPr/>
        </p:nvCxnSpPr>
        <p:spPr>
          <a:xfrm>
            <a:off x="8320363" y="5471846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FC0C2BB7-E763-4A3D-98F2-CBD5DFF5B1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363" y="5608523"/>
            <a:ext cx="3094037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add caption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907CFDF0-F63F-4B6A-8405-9571C0BB01D1}"/>
              </a:ext>
            </a:extLst>
          </p:cNvPr>
          <p:cNvSpPr>
            <a:spLocks noGrp="1"/>
          </p:cNvSpPr>
          <p:nvPr>
            <p:ph sz="quarter" idx="61" hasCustomPrompt="1"/>
          </p:nvPr>
        </p:nvSpPr>
        <p:spPr>
          <a:xfrm>
            <a:off x="3728777" y="495004"/>
            <a:ext cx="4211578" cy="274733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9BA6388E-33E0-4A9E-A161-C1261B7FE3B2}"/>
              </a:ext>
            </a:extLst>
          </p:cNvPr>
          <p:cNvSpPr>
            <a:spLocks noGrp="1"/>
          </p:cNvSpPr>
          <p:nvPr>
            <p:ph sz="quarter" idx="62" hasCustomPrompt="1"/>
          </p:nvPr>
        </p:nvSpPr>
        <p:spPr>
          <a:xfrm>
            <a:off x="3728777" y="3628356"/>
            <a:ext cx="4211578" cy="274733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F721AE-E593-49AD-AC52-7AAE801704AD}"/>
              </a:ext>
            </a:extLst>
          </p:cNvPr>
          <p:cNvCxnSpPr>
            <a:cxnSpLocks/>
          </p:cNvCxnSpPr>
          <p:nvPr userDrawn="1"/>
        </p:nvCxnSpPr>
        <p:spPr>
          <a:xfrm>
            <a:off x="553287" y="3767095"/>
            <a:ext cx="2042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3D990E-2D1F-4909-B5EA-39E35BF9661B}"/>
              </a:ext>
            </a:extLst>
          </p:cNvPr>
          <p:cNvCxnSpPr>
            <a:cxnSpLocks/>
          </p:cNvCxnSpPr>
          <p:nvPr userDrawn="1"/>
        </p:nvCxnSpPr>
        <p:spPr>
          <a:xfrm>
            <a:off x="8320363" y="2338503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3C0DE78-FC8A-4840-8D6B-15221042F3D3}"/>
              </a:ext>
            </a:extLst>
          </p:cNvPr>
          <p:cNvCxnSpPr>
            <a:cxnSpLocks/>
          </p:cNvCxnSpPr>
          <p:nvPr userDrawn="1"/>
        </p:nvCxnSpPr>
        <p:spPr>
          <a:xfrm>
            <a:off x="8320363" y="5471846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ED8C24C-1FE3-219D-E1F1-7E0ADE26D6F5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1133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-up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90" y="469574"/>
            <a:ext cx="10668330" cy="701731"/>
          </a:xfrm>
        </p:spPr>
        <p:txBody>
          <a:bodyPr wrap="square" lIns="0" anchor="ctr">
            <a:spAutoFit/>
          </a:bodyPr>
          <a:lstStyle>
            <a:lvl1pPr>
              <a:lnSpc>
                <a:spcPct val="9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9933B32-6478-4693-A0C4-F4A8DC983CBA}"/>
              </a:ext>
            </a:extLst>
          </p:cNvPr>
          <p:cNvSpPr/>
          <p:nvPr/>
        </p:nvSpPr>
        <p:spPr>
          <a:xfrm rot="5400000">
            <a:off x="5984538" y="-4440195"/>
            <a:ext cx="22292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4908E0B-AFDB-4AC7-9B62-80CE1445C614}"/>
              </a:ext>
            </a:extLst>
          </p:cNvPr>
          <p:cNvCxnSpPr>
            <a:cxnSpLocks/>
          </p:cNvCxnSpPr>
          <p:nvPr/>
        </p:nvCxnSpPr>
        <p:spPr>
          <a:xfrm>
            <a:off x="406926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22A7BCB-CE4E-4DF5-9739-BC4D25A04E5D}"/>
              </a:ext>
            </a:extLst>
          </p:cNvPr>
          <p:cNvCxnSpPr>
            <a:cxnSpLocks/>
          </p:cNvCxnSpPr>
          <p:nvPr/>
        </p:nvCxnSpPr>
        <p:spPr>
          <a:xfrm>
            <a:off x="4363727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D5D7530-9061-469D-90B4-FBB1EEC18F62}"/>
              </a:ext>
            </a:extLst>
          </p:cNvPr>
          <p:cNvCxnSpPr>
            <a:cxnSpLocks/>
          </p:cNvCxnSpPr>
          <p:nvPr/>
        </p:nvCxnSpPr>
        <p:spPr>
          <a:xfrm>
            <a:off x="8453906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Placeholder 22">
            <a:extLst>
              <a:ext uri="{FF2B5EF4-FFF2-40B4-BE49-F238E27FC236}">
                <a16:creationId xmlns:a16="http://schemas.microsoft.com/office/drawing/2014/main" id="{74DCCA4F-4C04-41C4-8310-5D2E2D5E99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926" y="4893839"/>
            <a:ext cx="3195015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add caption</a:t>
            </a:r>
          </a:p>
        </p:txBody>
      </p:sp>
      <p:sp>
        <p:nvSpPr>
          <p:cNvPr id="55" name="Text Placeholder 22">
            <a:extLst>
              <a:ext uri="{FF2B5EF4-FFF2-40B4-BE49-F238E27FC236}">
                <a16:creationId xmlns:a16="http://schemas.microsoft.com/office/drawing/2014/main" id="{0C9BE45C-F17E-4AE6-9A90-969592C105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3727" y="4893839"/>
            <a:ext cx="3195016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add caption</a:t>
            </a:r>
          </a:p>
        </p:txBody>
      </p:sp>
      <p:sp>
        <p:nvSpPr>
          <p:cNvPr id="56" name="Text Placeholder 22">
            <a:extLst>
              <a:ext uri="{FF2B5EF4-FFF2-40B4-BE49-F238E27FC236}">
                <a16:creationId xmlns:a16="http://schemas.microsoft.com/office/drawing/2014/main" id="{502582D9-4353-41EB-8E84-D6B2950E893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453906" y="4893839"/>
            <a:ext cx="3195015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/>
              <a:t>Click to add caption</a:t>
            </a:r>
          </a:p>
        </p:txBody>
      </p:sp>
      <p:sp>
        <p:nvSpPr>
          <p:cNvPr id="57" name="Content Placeholder 3">
            <a:extLst>
              <a:ext uri="{FF2B5EF4-FFF2-40B4-BE49-F238E27FC236}">
                <a16:creationId xmlns:a16="http://schemas.microsoft.com/office/drawing/2014/main" id="{EE5A0422-2078-4BAD-9A1C-1CE7740DC8E2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0" y="1933704"/>
            <a:ext cx="3931920" cy="237719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  <p:sp>
        <p:nvSpPr>
          <p:cNvPr id="58" name="Content Placeholder 3">
            <a:extLst>
              <a:ext uri="{FF2B5EF4-FFF2-40B4-BE49-F238E27FC236}">
                <a16:creationId xmlns:a16="http://schemas.microsoft.com/office/drawing/2014/main" id="{94CCC19B-E88C-4255-8B87-39C1E887FEB7}"/>
              </a:ext>
            </a:extLst>
          </p:cNvPr>
          <p:cNvSpPr>
            <a:spLocks noGrp="1"/>
          </p:cNvSpPr>
          <p:nvPr>
            <p:ph sz="quarter" idx="60" hasCustomPrompt="1"/>
          </p:nvPr>
        </p:nvSpPr>
        <p:spPr>
          <a:xfrm>
            <a:off x="4125858" y="1933704"/>
            <a:ext cx="3931920" cy="237719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  <p:sp>
        <p:nvSpPr>
          <p:cNvPr id="59" name="Content Placeholder 3">
            <a:extLst>
              <a:ext uri="{FF2B5EF4-FFF2-40B4-BE49-F238E27FC236}">
                <a16:creationId xmlns:a16="http://schemas.microsoft.com/office/drawing/2014/main" id="{32591587-D46E-4A5B-8C82-B97040150B77}"/>
              </a:ext>
            </a:extLst>
          </p:cNvPr>
          <p:cNvSpPr>
            <a:spLocks noGrp="1"/>
          </p:cNvSpPr>
          <p:nvPr>
            <p:ph sz="quarter" idx="61" hasCustomPrompt="1"/>
          </p:nvPr>
        </p:nvSpPr>
        <p:spPr>
          <a:xfrm>
            <a:off x="8260081" y="1933704"/>
            <a:ext cx="3931920" cy="237719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/>
              <a:t>Click to add image or content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A6CC7A-31F6-476F-BB8C-4101A160FA37}"/>
              </a:ext>
            </a:extLst>
          </p:cNvPr>
          <p:cNvSpPr/>
          <p:nvPr userDrawn="1"/>
        </p:nvSpPr>
        <p:spPr>
          <a:xfrm rot="5400000">
            <a:off x="5984538" y="-4440195"/>
            <a:ext cx="22292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4F81617-22BB-43C5-AD3F-9DCF30D43E77}"/>
              </a:ext>
            </a:extLst>
          </p:cNvPr>
          <p:cNvCxnSpPr>
            <a:cxnSpLocks/>
          </p:cNvCxnSpPr>
          <p:nvPr userDrawn="1"/>
        </p:nvCxnSpPr>
        <p:spPr>
          <a:xfrm>
            <a:off x="406926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F798447-5FC7-4E91-9462-571D496F119F}"/>
              </a:ext>
            </a:extLst>
          </p:cNvPr>
          <p:cNvCxnSpPr>
            <a:cxnSpLocks/>
          </p:cNvCxnSpPr>
          <p:nvPr userDrawn="1"/>
        </p:nvCxnSpPr>
        <p:spPr>
          <a:xfrm>
            <a:off x="4363727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11DCFC-5530-4C9F-B534-F1619781A84D}"/>
              </a:ext>
            </a:extLst>
          </p:cNvPr>
          <p:cNvCxnSpPr>
            <a:cxnSpLocks/>
          </p:cNvCxnSpPr>
          <p:nvPr userDrawn="1"/>
        </p:nvCxnSpPr>
        <p:spPr>
          <a:xfrm>
            <a:off x="8453906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E215AF5-1C8E-C34A-6FA1-42DC2BE0B725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390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+ full image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C657A1-F23A-4639-A127-7A3E94999D6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-1" y="1322947"/>
            <a:ext cx="12192001" cy="5535053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274320" indent="0">
              <a:buNone/>
              <a:defRPr/>
            </a:lvl2pPr>
            <a:lvl3pPr marL="502920" indent="0">
              <a:buNone/>
              <a:defRPr/>
            </a:lvl3pPr>
            <a:lvl4pPr marL="822960" indent="0">
              <a:buNone/>
              <a:defRPr/>
            </a:lvl4pPr>
            <a:lvl5pPr marL="1097280" indent="0">
              <a:buNone/>
              <a:defRPr/>
            </a:lvl5pPr>
          </a:lstStyle>
          <a:p>
            <a:pPr lvl="0"/>
            <a:r>
              <a:rPr lang="en-US"/>
              <a:t>Click to add image or content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D2E50-55FE-4A99-9D9A-6F7E13A3F3BF}"/>
              </a:ext>
            </a:extLst>
          </p:cNvPr>
          <p:cNvSpPr/>
          <p:nvPr userDrawn="1"/>
        </p:nvSpPr>
        <p:spPr>
          <a:xfrm rot="5400000">
            <a:off x="5509170" y="-5511572"/>
            <a:ext cx="1173659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F58F78-3372-474B-A151-27B970A1392A}"/>
              </a:ext>
            </a:extLst>
          </p:cNvPr>
          <p:cNvSpPr/>
          <p:nvPr/>
        </p:nvSpPr>
        <p:spPr>
          <a:xfrm rot="5400000">
            <a:off x="5509170" y="-5511572"/>
            <a:ext cx="1173659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90" y="283219"/>
            <a:ext cx="10668330" cy="701731"/>
          </a:xfrm>
        </p:spPr>
        <p:txBody>
          <a:bodyPr wrap="square" lIns="0" anchor="ctr">
            <a:spAutoFit/>
          </a:bodyPr>
          <a:lstStyle>
            <a:lvl1pPr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4B8252-C6E7-7032-C47B-A0013A811BED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254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09955A2B-EB7A-4220-97F9-4BD8B6568B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r="7393" b="35335"/>
          <a:stretch/>
        </p:blipFill>
        <p:spPr>
          <a:xfrm>
            <a:off x="0" y="3693661"/>
            <a:ext cx="12192000" cy="3164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BD8A2E-71A2-4A0C-859F-AC944409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883" y="1131984"/>
            <a:ext cx="7568530" cy="1588127"/>
          </a:xfrm>
        </p:spPr>
        <p:txBody>
          <a:bodyPr anchor="b">
            <a:spAutoFit/>
          </a:bodyPr>
          <a:lstStyle>
            <a:lvl1pPr>
              <a:lnSpc>
                <a:spcPct val="9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F994D51-B867-458C-900C-A8F9ED5EDB8E}"/>
              </a:ext>
            </a:extLst>
          </p:cNvPr>
          <p:cNvCxnSpPr>
            <a:cxnSpLocks/>
          </p:cNvCxnSpPr>
          <p:nvPr/>
        </p:nvCxnSpPr>
        <p:spPr>
          <a:xfrm>
            <a:off x="2482883" y="2881615"/>
            <a:ext cx="425780" cy="0"/>
          </a:xfrm>
          <a:prstGeom prst="line">
            <a:avLst/>
          </a:prstGeom>
          <a:ln w="2540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92EF27-3B4F-4653-A4A3-B5000D6F58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82883" y="3231995"/>
            <a:ext cx="7539038" cy="461665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ACE49C-2732-483C-ADF9-D85BD9CBED3D}"/>
              </a:ext>
            </a:extLst>
          </p:cNvPr>
          <p:cNvCxnSpPr>
            <a:cxnSpLocks/>
          </p:cNvCxnSpPr>
          <p:nvPr userDrawn="1"/>
        </p:nvCxnSpPr>
        <p:spPr>
          <a:xfrm>
            <a:off x="2482883" y="2881615"/>
            <a:ext cx="425780" cy="0"/>
          </a:xfrm>
          <a:prstGeom prst="line">
            <a:avLst/>
          </a:prstGeom>
          <a:ln w="2540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0A5C01A-AB9B-F73A-3080-B7717256B766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603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C6A8D2FC-D796-42BA-8762-024AE04894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r="7393" b="35335"/>
          <a:stretch/>
        </p:blipFill>
        <p:spPr>
          <a:xfrm>
            <a:off x="0" y="3693661"/>
            <a:ext cx="12192000" cy="3164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BD8A2E-71A2-4A0C-859F-AC9444093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34919" y="1782368"/>
            <a:ext cx="7814425" cy="553998"/>
          </a:xfrm>
        </p:spPr>
        <p:txBody>
          <a:bodyPr wrap="square" anchor="t">
            <a:spAutoFit/>
          </a:bodyPr>
          <a:lstStyle>
            <a:lvl1pPr>
              <a:lnSpc>
                <a:spcPct val="100000"/>
              </a:lnSpc>
              <a:defRPr sz="30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add quote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F05BCC-356E-4445-BBA2-1B12B403A893}"/>
              </a:ext>
            </a:extLst>
          </p:cNvPr>
          <p:cNvSpPr txBox="1"/>
          <p:nvPr/>
        </p:nvSpPr>
        <p:spPr>
          <a:xfrm>
            <a:off x="915897" y="1329674"/>
            <a:ext cx="132580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>
                <a:solidFill>
                  <a:srgbClr val="FAA41A"/>
                </a:solidFill>
                <a:latin typeface="Arial Black" panose="020B0A04020102020204" pitchFamily="34" charset="0"/>
                <a:cs typeface="Segoe UI Light" panose="020B0502040204020203" pitchFamily="34" charset="0"/>
              </a:rPr>
              <a:t>“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BB0C911-8C7F-4047-A982-C99E39433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18567" y="4874882"/>
            <a:ext cx="2930778" cy="369332"/>
          </a:xfrm>
        </p:spPr>
        <p:txBody>
          <a:bodyPr>
            <a:sp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800">
                <a:solidFill>
                  <a:srgbClr val="003CB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2pPr>
            <a:lvl3pPr marL="914400" indent="0">
              <a:buNone/>
              <a:defRPr sz="2800">
                <a:solidFill>
                  <a:srgbClr val="003CB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3pPr>
            <a:lvl4pPr marL="1371600" indent="0">
              <a:buNone/>
              <a:defRPr sz="2800">
                <a:solidFill>
                  <a:srgbClr val="003CB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4pPr>
            <a:lvl5pPr marL="1828800" indent="0">
              <a:buNone/>
              <a:defRPr sz="2800">
                <a:solidFill>
                  <a:srgbClr val="003CB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5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E44480-A4E7-4446-A13B-9DFC4CB40ABD}"/>
              </a:ext>
            </a:extLst>
          </p:cNvPr>
          <p:cNvSpPr txBox="1"/>
          <p:nvPr userDrawn="1"/>
        </p:nvSpPr>
        <p:spPr>
          <a:xfrm>
            <a:off x="915897" y="1329674"/>
            <a:ext cx="132580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>
                <a:solidFill>
                  <a:srgbClr val="FAA41A"/>
                </a:solidFill>
                <a:latin typeface="Arial Black" panose="020B0A04020102020204" pitchFamily="34" charset="0"/>
                <a:cs typeface="Segoe UI Light" panose="020B0502040204020203" pitchFamily="34" charset="0"/>
              </a:rPr>
              <a:t>“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1CDEC8-CDB5-03A3-F797-154F69123352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5080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AFC3B90-B919-470C-89A0-AA20A6DE382F}"/>
              </a:ext>
            </a:extLst>
          </p:cNvPr>
          <p:cNvSpPr/>
          <p:nvPr userDrawn="1"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CBF8C4-77E7-48C5-A5B2-7A65A3F9B1B0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DEFB1D9-080D-4CAE-BD31-0BE5E1CFA0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1" r="2660" b="32010"/>
          <a:stretch/>
        </p:blipFill>
        <p:spPr>
          <a:xfrm>
            <a:off x="4526" y="3856387"/>
            <a:ext cx="12187476" cy="30016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398782-2166-4933-8435-F6D80D332EB4}"/>
              </a:ext>
            </a:extLst>
          </p:cNvPr>
          <p:cNvSpPr txBox="1"/>
          <p:nvPr userDrawn="1"/>
        </p:nvSpPr>
        <p:spPr>
          <a:xfrm>
            <a:off x="391885" y="6289056"/>
            <a:ext cx="1493846" cy="3131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b="1" spc="300">
                <a:solidFill>
                  <a:schemeClr val="bg1"/>
                </a:solidFill>
                <a:latin typeface="Arial Narrow" panose="020B0606020202030204" pitchFamily="34" charset="0"/>
              </a:rPr>
              <a:t>CAROLLO.COM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F53237B-39D7-4B18-83EB-8BA441C8C0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6567" y="6187980"/>
            <a:ext cx="1649879" cy="2576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DB27CE-31B0-428A-99EA-906334649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0630" y="3905844"/>
            <a:ext cx="9230690" cy="707886"/>
          </a:xfrm>
        </p:spPr>
        <p:txBody>
          <a:bodyPr wrap="square" anchor="b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closing slide text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3FE04E-F1E6-4674-B307-9E490992FC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6567" y="6187980"/>
            <a:ext cx="1649879" cy="25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87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DD5A00-E259-42E7-A0BD-2413479CE905}"/>
              </a:ext>
            </a:extLst>
          </p:cNvPr>
          <p:cNvSpPr/>
          <p:nvPr/>
        </p:nvSpPr>
        <p:spPr>
          <a:xfrm>
            <a:off x="0" y="0"/>
            <a:ext cx="222926" cy="6857998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10619-0994-63E7-A1EB-870FD2E38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4128" y="1801368"/>
            <a:ext cx="8737270" cy="183845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/>
              <a:t>Click to add bullets</a:t>
            </a:r>
          </a:p>
          <a:p>
            <a:pPr lvl="1"/>
            <a:r>
              <a:rPr lang="en-US"/>
              <a:t>Level 2 Bullet Style</a:t>
            </a:r>
          </a:p>
          <a:p>
            <a:pPr lvl="2"/>
            <a:r>
              <a:rPr lang="en-US"/>
              <a:t>Level 3 Bullet</a:t>
            </a:r>
          </a:p>
          <a:p>
            <a:pPr lvl="3"/>
            <a:r>
              <a:rPr lang="en-US"/>
              <a:t>Level 4 Bullet</a:t>
            </a:r>
          </a:p>
          <a:p>
            <a:pPr lvl="4"/>
            <a:r>
              <a:rPr lang="en-US"/>
              <a:t>Level 5 Bullet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DF81FE-145C-4273-8E85-D9F3D3B0EE34}"/>
              </a:ext>
            </a:extLst>
          </p:cNvPr>
          <p:cNvSpPr txBox="1"/>
          <p:nvPr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E38799-E33B-4A44-9773-F266E89E4860}"/>
              </a:ext>
            </a:extLst>
          </p:cNvPr>
          <p:cNvCxnSpPr>
            <a:cxnSpLocks/>
          </p:cNvCxnSpPr>
          <p:nvPr/>
        </p:nvCxnSpPr>
        <p:spPr>
          <a:xfrm>
            <a:off x="736270" y="343744"/>
            <a:ext cx="222926" cy="0"/>
          </a:xfrm>
          <a:prstGeom prst="line">
            <a:avLst/>
          </a:prstGeom>
          <a:ln w="19050">
            <a:solidFill>
              <a:srgbClr val="003C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B16E8960-8DAA-4FD1-A28E-EB169F38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C86506CF-E689-4FB6-AC81-1D1C19EEC6FF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098549" y="5462572"/>
            <a:ext cx="243840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b">
            <a:spAutoFit/>
          </a:bodyPr>
          <a:lstStyle>
            <a:lvl1pPr>
              <a:defRPr sz="2800">
                <a:solidFill>
                  <a:schemeClr val="tx1"/>
                </a:solidFill>
                <a:latin typeface="Humanst521 BT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umanst521 BT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70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updatefooter0323.pptx/</a:t>
            </a:r>
            <a:fld id="{3587B205-D543-4E3E-B23B-C20DB7518250}" type="slidenum">
              <a:rPr lang="en-US" altLang="en-US" sz="70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70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4066BA-7B9B-40E1-8614-41C6695CABA8}"/>
              </a:ext>
            </a:extLst>
          </p:cNvPr>
          <p:cNvSpPr/>
          <p:nvPr userDrawn="1"/>
        </p:nvSpPr>
        <p:spPr>
          <a:xfrm>
            <a:off x="0" y="0"/>
            <a:ext cx="222926" cy="6857998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B2A85B-9A92-4FA4-AABF-1F5AD189B089}"/>
              </a:ext>
            </a:extLst>
          </p:cNvPr>
          <p:cNvCxnSpPr>
            <a:cxnSpLocks/>
          </p:cNvCxnSpPr>
          <p:nvPr userDrawn="1"/>
        </p:nvCxnSpPr>
        <p:spPr>
          <a:xfrm>
            <a:off x="736270" y="343744"/>
            <a:ext cx="222926" cy="0"/>
          </a:xfrm>
          <a:prstGeom prst="line">
            <a:avLst/>
          </a:prstGeom>
          <a:ln w="19050">
            <a:solidFill>
              <a:srgbClr val="003C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0">
            <a:extLst>
              <a:ext uri="{FF2B5EF4-FFF2-40B4-BE49-F238E27FC236}">
                <a16:creationId xmlns:a16="http://schemas.microsoft.com/office/drawing/2014/main" id="{1FFDBB03-F298-4565-862B-C31775BEA9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200000">
            <a:off x="-1098549" y="5462572"/>
            <a:ext cx="243840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b">
            <a:spAutoFit/>
          </a:bodyPr>
          <a:lstStyle>
            <a:lvl1pPr>
              <a:defRPr sz="2800">
                <a:solidFill>
                  <a:schemeClr val="tx1"/>
                </a:solidFill>
                <a:latin typeface="Humanst521 BT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umanst521 BT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70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updatefooter0323.pptx/</a:t>
            </a:r>
            <a:fld id="{3587B205-D543-4E3E-B23B-C20DB7518250}" type="slidenum">
              <a:rPr lang="en-US" altLang="en-US" sz="70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70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906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818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  <p:sldLayoutId id="2147483816" r:id="rId18"/>
    <p:sldLayoutId id="2147483817" r:id="rId19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/>
          </a:solidFill>
          <a:latin typeface="Segoe UI Light" panose="020B0502040204020203" pitchFamily="34" charset="0"/>
          <a:ea typeface="+mj-ea"/>
          <a:cs typeface="Segoe UI Light" panose="020B0502040204020203" pitchFamily="34" charset="0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600"/>
        </a:spcBef>
        <a:buClr>
          <a:srgbClr val="003CB9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600"/>
        </a:spcBef>
        <a:buClr>
          <a:srgbClr val="2163DB"/>
        </a:buClr>
        <a:buFont typeface="Segoe UI" panose="020B0502040204020203" pitchFamily="34" charset="0"/>
        <a:buChar char="»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731520" indent="-228600" algn="l" defTabSz="914400" rtl="0" eaLnBrk="1" latinLnBrk="0" hangingPunct="1">
        <a:lnSpc>
          <a:spcPct val="100000"/>
        </a:lnSpc>
        <a:spcBef>
          <a:spcPts val="600"/>
        </a:spcBef>
        <a:buClr>
          <a:srgbClr val="FAA41A"/>
        </a:buClr>
        <a:buFont typeface="Segoe UI" panose="020B0502040204020203" pitchFamily="34" charset="0"/>
        <a:buChar char="−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1000"/>
        </a:spcBef>
        <a:buClr>
          <a:srgbClr val="333333"/>
        </a:buClr>
        <a:buFont typeface="Segoe UI Light" panose="020B0502040204020203" pitchFamily="34" charset="0"/>
        <a:buChar char="▪"/>
        <a:defRPr sz="1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1000"/>
        </a:spcBef>
        <a:buClr>
          <a:srgbClr val="333333"/>
        </a:buClr>
        <a:buFont typeface="Segoe UI Light" panose="020B0502040204020203" pitchFamily="34" charset="0"/>
        <a:buChar char="‑"/>
        <a:defRPr sz="1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962241D-9687-461B-8086-2CEAD09A9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242" y="1051378"/>
            <a:ext cx="4850429" cy="2266636"/>
          </a:xfrm>
        </p:spPr>
        <p:txBody>
          <a:bodyPr>
            <a:normAutofit/>
          </a:bodyPr>
          <a:lstStyle/>
          <a:p>
            <a:r>
              <a:rPr lang="en-US" sz="4000" b="1"/>
              <a:t>Mendocino, CA</a:t>
            </a:r>
            <a:endParaRPr lang="en-US" sz="4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BD9EA-3244-6B41-459E-BFBFC0603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40241" y="3450306"/>
            <a:ext cx="4702021" cy="1200329"/>
          </a:xfrm>
        </p:spPr>
        <p:txBody>
          <a:bodyPr/>
          <a:lstStyle/>
          <a:p>
            <a:r>
              <a:rPr lang="en-US" dirty="0"/>
              <a:t>Design Criteria, Alternative Layouts and Preliminary Costs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86E212-6B57-CEDB-369F-8012BA9A315C}"/>
              </a:ext>
            </a:extLst>
          </p:cNvPr>
          <p:cNvSpPr txBox="1"/>
          <p:nvPr/>
        </p:nvSpPr>
        <p:spPr>
          <a:xfrm>
            <a:off x="212430" y="5456340"/>
            <a:ext cx="31459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October 19</a:t>
            </a:r>
            <a:r>
              <a:rPr lang="en-US" sz="1600" baseline="30000" dirty="0">
                <a:solidFill>
                  <a:schemeClr val="bg1"/>
                </a:solidFill>
              </a:rPr>
              <a:t>th</a:t>
            </a:r>
            <a:r>
              <a:rPr lang="en-US" sz="1600" dirty="0">
                <a:solidFill>
                  <a:schemeClr val="bg1"/>
                </a:solidFill>
              </a:rPr>
              <a:t>, 2026</a:t>
            </a:r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651FF9F0-1F48-383F-077C-8C90E07F221F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6" r="19016"/>
          <a:stretch/>
        </p:blipFill>
        <p:spPr>
          <a:custGeom>
            <a:avLst/>
            <a:gdLst>
              <a:gd name="connsiteX0" fmla="*/ 1700452 w 7010855"/>
              <a:gd name="connsiteY0" fmla="*/ 0 h 6872143"/>
              <a:gd name="connsiteX1" fmla="*/ 7010855 w 7010855"/>
              <a:gd name="connsiteY1" fmla="*/ 0 h 6872143"/>
              <a:gd name="connsiteX2" fmla="*/ 7010855 w 7010855"/>
              <a:gd name="connsiteY2" fmla="*/ 6872143 h 6872143"/>
              <a:gd name="connsiteX3" fmla="*/ 1526227 w 7010855"/>
              <a:gd name="connsiteY3" fmla="*/ 6872143 h 6872143"/>
              <a:gd name="connsiteX4" fmla="*/ 1465384 w 7010855"/>
              <a:gd name="connsiteY4" fmla="*/ 6819440 h 6872143"/>
              <a:gd name="connsiteX5" fmla="*/ 0 w 7010855"/>
              <a:gd name="connsiteY5" fmla="*/ 3508606 h 6872143"/>
              <a:gd name="connsiteX6" fmla="*/ 1627677 w 7010855"/>
              <a:gd name="connsiteY6" fmla="*/ 57190 h 687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10855" h="6872143">
                <a:moveTo>
                  <a:pt x="1700452" y="0"/>
                </a:moveTo>
                <a:lnTo>
                  <a:pt x="7010855" y="0"/>
                </a:lnTo>
                <a:lnTo>
                  <a:pt x="7010855" y="6872143"/>
                </a:lnTo>
                <a:lnTo>
                  <a:pt x="1526227" y="6872143"/>
                </a:lnTo>
                <a:lnTo>
                  <a:pt x="1465384" y="6819440"/>
                </a:lnTo>
                <a:cubicBezTo>
                  <a:pt x="565168" y="6001244"/>
                  <a:pt x="0" y="4820926"/>
                  <a:pt x="0" y="3508606"/>
                </a:cubicBezTo>
                <a:cubicBezTo>
                  <a:pt x="0" y="2119091"/>
                  <a:pt x="633614" y="877564"/>
                  <a:pt x="1627677" y="57190"/>
                </a:cubicBez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28EAFF7-78F6-41B0-8E94-89FD8CDF17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9089" y="566761"/>
            <a:ext cx="1617935" cy="1617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707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47F9CD0-E510-AE48-96DE-109422AECEBA}"/>
              </a:ext>
            </a:extLst>
          </p:cNvPr>
          <p:cNvGrpSpPr/>
          <p:nvPr/>
        </p:nvGrpSpPr>
        <p:grpSpPr>
          <a:xfrm>
            <a:off x="707926" y="1639190"/>
            <a:ext cx="896092" cy="429490"/>
            <a:chOff x="1015835" y="1178182"/>
            <a:chExt cx="896092" cy="470509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6DC3C9A7-3B7C-8044-8912-C69CB1678145}"/>
                </a:ext>
              </a:extLst>
            </p:cNvPr>
            <p:cNvSpPr txBox="1">
              <a:spLocks/>
            </p:cNvSpPr>
            <p:nvPr/>
          </p:nvSpPr>
          <p:spPr>
            <a:xfrm>
              <a:off x="1015835" y="1178182"/>
              <a:ext cx="632856" cy="47050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171496" indent="-171496" algn="l" defTabSz="685983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rgbClr val="1F94D1"/>
                </a:buClr>
                <a:buFont typeface="Arial"/>
                <a:buChar char="•"/>
                <a:defRPr sz="2101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1pPr>
              <a:lvl2pPr marL="292100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Arial" panose="020B0604020202020204" pitchFamily="34" charset="0"/>
                <a:buChar char="–"/>
                <a:tabLst/>
                <a:defRPr sz="18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2pPr>
              <a:lvl3pPr marL="460375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60000"/>
                <a:buFont typeface="Arial" panose="020B0604020202020204" pitchFamily="34" charset="0"/>
                <a:buChar char="►"/>
                <a:tabLst/>
                <a:defRPr sz="15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3pPr>
              <a:lvl4pPr marL="573088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Wingdings" panose="05000000000000000000" pitchFamily="2" charset="2"/>
                <a:buChar char="§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4pPr>
              <a:lvl5pPr marL="695325" indent="-122238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80000"/>
                <a:buFont typeface="Courier New" panose="02070309020205020404" pitchFamily="49" charset="0"/>
                <a:buChar char="o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5pPr>
              <a:lvl6pPr marL="1886453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444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436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427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5000"/>
                </a:lnSpc>
                <a:spcBef>
                  <a:spcPts val="0"/>
                </a:spcBef>
                <a:buNone/>
              </a:pPr>
              <a:r>
                <a:rPr lang="en-US" sz="2800" b="1" dirty="0">
                  <a:solidFill>
                    <a:srgbClr val="1424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01</a:t>
              </a:r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3BF14AA-CD36-D747-B9F1-69855EA1D731}"/>
                </a:ext>
              </a:extLst>
            </p:cNvPr>
            <p:cNvCxnSpPr>
              <a:cxnSpLocks/>
            </p:cNvCxnSpPr>
            <p:nvPr/>
          </p:nvCxnSpPr>
          <p:spPr>
            <a:xfrm>
              <a:off x="1911927" y="1198690"/>
              <a:ext cx="0" cy="374073"/>
            </a:xfrm>
            <a:prstGeom prst="line">
              <a:avLst/>
            </a:prstGeom>
            <a:ln w="25400" cap="rnd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64608E1-1C45-D044-B55B-F23AE207E4B6}"/>
              </a:ext>
            </a:extLst>
          </p:cNvPr>
          <p:cNvGrpSpPr/>
          <p:nvPr/>
        </p:nvGrpSpPr>
        <p:grpSpPr>
          <a:xfrm>
            <a:off x="707926" y="1706051"/>
            <a:ext cx="10563031" cy="894368"/>
            <a:chOff x="1015835" y="668905"/>
            <a:chExt cx="10563031" cy="979786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77D0E48C-C443-7742-9ED5-E5D83648A1B0}"/>
                </a:ext>
              </a:extLst>
            </p:cNvPr>
            <p:cNvSpPr txBox="1">
              <a:spLocks/>
            </p:cNvSpPr>
            <p:nvPr/>
          </p:nvSpPr>
          <p:spPr>
            <a:xfrm>
              <a:off x="1015835" y="1178182"/>
              <a:ext cx="632856" cy="47050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171496" indent="-171496" algn="l" defTabSz="685983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rgbClr val="1F94D1"/>
                </a:buClr>
                <a:buFont typeface="Arial"/>
                <a:buChar char="•"/>
                <a:defRPr sz="2101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1pPr>
              <a:lvl2pPr marL="292100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Arial" panose="020B0604020202020204" pitchFamily="34" charset="0"/>
                <a:buChar char="–"/>
                <a:tabLst/>
                <a:defRPr sz="18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2pPr>
              <a:lvl3pPr marL="460375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60000"/>
                <a:buFont typeface="Arial" panose="020B0604020202020204" pitchFamily="34" charset="0"/>
                <a:buChar char="►"/>
                <a:tabLst/>
                <a:defRPr sz="15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3pPr>
              <a:lvl4pPr marL="573088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Wingdings" panose="05000000000000000000" pitchFamily="2" charset="2"/>
                <a:buChar char="§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4pPr>
              <a:lvl5pPr marL="695325" indent="-122238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80000"/>
                <a:buFont typeface="Courier New" panose="02070309020205020404" pitchFamily="49" charset="0"/>
                <a:buChar char="o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5pPr>
              <a:lvl6pPr marL="1886453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444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436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427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5000"/>
                </a:lnSpc>
                <a:spcBef>
                  <a:spcPts val="0"/>
                </a:spcBef>
                <a:buNone/>
              </a:pPr>
              <a:r>
                <a:rPr lang="en-US" sz="2800" b="1" dirty="0">
                  <a:solidFill>
                    <a:srgbClr val="1424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02</a:t>
              </a:r>
            </a:p>
          </p:txBody>
        </p:sp>
        <p:sp>
          <p:nvSpPr>
            <p:cNvPr id="15" name="Content Placeholder 2">
              <a:extLst>
                <a:ext uri="{FF2B5EF4-FFF2-40B4-BE49-F238E27FC236}">
                  <a16:creationId xmlns:a16="http://schemas.microsoft.com/office/drawing/2014/main" id="{FAA77EC1-6A7A-924D-96BB-A89BFB3F9212}"/>
                </a:ext>
              </a:extLst>
            </p:cNvPr>
            <p:cNvSpPr txBox="1">
              <a:spLocks/>
            </p:cNvSpPr>
            <p:nvPr/>
          </p:nvSpPr>
          <p:spPr>
            <a:xfrm>
              <a:off x="2175164" y="668905"/>
              <a:ext cx="9403702" cy="345818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171496" indent="-171496" algn="l" defTabSz="685983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rgbClr val="1F94D1"/>
                </a:buClr>
                <a:buFont typeface="Arial"/>
                <a:buChar char="•"/>
                <a:defRPr sz="2101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1pPr>
              <a:lvl2pPr marL="292100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Arial" panose="020B0604020202020204" pitchFamily="34" charset="0"/>
                <a:buChar char="–"/>
                <a:tabLst/>
                <a:defRPr sz="18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2pPr>
              <a:lvl3pPr marL="460375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60000"/>
                <a:buFont typeface="Arial" panose="020B0604020202020204" pitchFamily="34" charset="0"/>
                <a:buChar char="►"/>
                <a:tabLst/>
                <a:defRPr sz="15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3pPr>
              <a:lvl4pPr marL="573088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Wingdings" panose="05000000000000000000" pitchFamily="2" charset="2"/>
                <a:buChar char="§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4pPr>
              <a:lvl5pPr marL="695325" indent="-122238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80000"/>
                <a:buFont typeface="Courier New" panose="02070309020205020404" pitchFamily="49" charset="0"/>
                <a:buChar char="o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5pPr>
              <a:lvl6pPr marL="1886453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444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436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427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85000"/>
                </a:lnSpc>
                <a:spcBef>
                  <a:spcPts val="0"/>
                </a:spcBef>
                <a:buNone/>
              </a:pPr>
              <a:r>
                <a:rPr lang="en-US" sz="2000" dirty="0">
                  <a:solidFill>
                    <a:srgbClr val="1424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COST ESTIMATING UPDATES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C5FE77C-C8A7-CA4D-B070-7834C0678D5A}"/>
                </a:ext>
              </a:extLst>
            </p:cNvPr>
            <p:cNvCxnSpPr>
              <a:cxnSpLocks/>
            </p:cNvCxnSpPr>
            <p:nvPr/>
          </p:nvCxnSpPr>
          <p:spPr>
            <a:xfrm>
              <a:off x="1911927" y="1198690"/>
              <a:ext cx="0" cy="374073"/>
            </a:xfrm>
            <a:prstGeom prst="line">
              <a:avLst/>
            </a:prstGeom>
            <a:ln w="25400" cap="rnd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13DE282-26AD-4349-80FF-BA4B7AD905C8}"/>
              </a:ext>
            </a:extLst>
          </p:cNvPr>
          <p:cNvSpPr txBox="1">
            <a:spLocks/>
          </p:cNvSpPr>
          <p:nvPr/>
        </p:nvSpPr>
        <p:spPr>
          <a:xfrm>
            <a:off x="1867255" y="2202544"/>
            <a:ext cx="9403702" cy="31566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1424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EFFLUENT QUALITY UPDATE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C7C4D9C-C737-3949-85CA-C9050CC6CD5E}"/>
              </a:ext>
            </a:extLst>
          </p:cNvPr>
          <p:cNvGrpSpPr/>
          <p:nvPr/>
        </p:nvGrpSpPr>
        <p:grpSpPr>
          <a:xfrm>
            <a:off x="707926" y="2710993"/>
            <a:ext cx="896092" cy="429490"/>
            <a:chOff x="1015835" y="1178182"/>
            <a:chExt cx="896092" cy="470509"/>
          </a:xfrm>
        </p:grpSpPr>
        <p:sp>
          <p:nvSpPr>
            <p:cNvPr id="22" name="Content Placeholder 2">
              <a:extLst>
                <a:ext uri="{FF2B5EF4-FFF2-40B4-BE49-F238E27FC236}">
                  <a16:creationId xmlns:a16="http://schemas.microsoft.com/office/drawing/2014/main" id="{88B327B1-C31F-EB4D-80AC-770561DECC81}"/>
                </a:ext>
              </a:extLst>
            </p:cNvPr>
            <p:cNvSpPr txBox="1">
              <a:spLocks/>
            </p:cNvSpPr>
            <p:nvPr/>
          </p:nvSpPr>
          <p:spPr>
            <a:xfrm>
              <a:off x="1015835" y="1178182"/>
              <a:ext cx="632856" cy="47050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171496" indent="-171496" algn="l" defTabSz="685983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rgbClr val="1F94D1"/>
                </a:buClr>
                <a:buFont typeface="Arial"/>
                <a:buChar char="•"/>
                <a:defRPr sz="2101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1pPr>
              <a:lvl2pPr marL="292100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Arial" panose="020B0604020202020204" pitchFamily="34" charset="0"/>
                <a:buChar char="–"/>
                <a:tabLst/>
                <a:defRPr sz="18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2pPr>
              <a:lvl3pPr marL="460375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60000"/>
                <a:buFont typeface="Arial" panose="020B0604020202020204" pitchFamily="34" charset="0"/>
                <a:buChar char="►"/>
                <a:tabLst/>
                <a:defRPr sz="15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3pPr>
              <a:lvl4pPr marL="573088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Wingdings" panose="05000000000000000000" pitchFamily="2" charset="2"/>
                <a:buChar char="§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4pPr>
              <a:lvl5pPr marL="695325" indent="-122238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80000"/>
                <a:buFont typeface="Courier New" panose="02070309020205020404" pitchFamily="49" charset="0"/>
                <a:buChar char="o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5pPr>
              <a:lvl6pPr marL="1886453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444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436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427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5000"/>
                </a:lnSpc>
                <a:spcBef>
                  <a:spcPts val="0"/>
                </a:spcBef>
                <a:buNone/>
              </a:pPr>
              <a:r>
                <a:rPr lang="en-US" sz="2800" b="1" dirty="0">
                  <a:solidFill>
                    <a:srgbClr val="1424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03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F33656D-0565-7C44-B06E-024B526D611C}"/>
                </a:ext>
              </a:extLst>
            </p:cNvPr>
            <p:cNvCxnSpPr>
              <a:cxnSpLocks/>
            </p:cNvCxnSpPr>
            <p:nvPr/>
          </p:nvCxnSpPr>
          <p:spPr>
            <a:xfrm>
              <a:off x="1911927" y="1198690"/>
              <a:ext cx="0" cy="374073"/>
            </a:xfrm>
            <a:prstGeom prst="line">
              <a:avLst/>
            </a:prstGeom>
            <a:ln w="25400" cap="rnd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AC576EBD-D72A-57A2-A26B-AF819888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52" name="Content Placeholder 2">
            <a:extLst>
              <a:ext uri="{FF2B5EF4-FFF2-40B4-BE49-F238E27FC236}">
                <a16:creationId xmlns:a16="http://schemas.microsoft.com/office/drawing/2014/main" id="{EA570E03-E163-C6BB-0C0C-D04205BED841}"/>
              </a:ext>
            </a:extLst>
          </p:cNvPr>
          <p:cNvSpPr txBox="1">
            <a:spLocks/>
          </p:cNvSpPr>
          <p:nvPr/>
        </p:nvSpPr>
        <p:spPr>
          <a:xfrm>
            <a:off x="1867255" y="2767903"/>
            <a:ext cx="9403702" cy="31567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1424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NON-MONETARY EVALUATION CRITERIA UPDATE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26BDCE2-5BCA-84B4-8607-5BCE5747A1D0}"/>
              </a:ext>
            </a:extLst>
          </p:cNvPr>
          <p:cNvSpPr txBox="1">
            <a:spLocks/>
          </p:cNvSpPr>
          <p:nvPr/>
        </p:nvSpPr>
        <p:spPr>
          <a:xfrm>
            <a:off x="1854192" y="3331710"/>
            <a:ext cx="9403702" cy="31567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171496" indent="-171496" algn="l" defTabSz="685983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1F94D1"/>
              </a:buClr>
              <a:buFont typeface="Arial"/>
              <a:buChar char="•"/>
              <a:defRPr sz="2101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1pPr>
            <a:lvl2pPr marL="292100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 sz="18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2pPr>
            <a:lvl3pPr marL="460375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3pPr>
            <a:lvl4pPr marL="573088" indent="-112713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4pPr>
            <a:lvl5pPr marL="695325" indent="-122238" algn="l" defTabSz="685983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 kern="1200">
                <a:solidFill>
                  <a:srgbClr val="00467B"/>
                </a:solidFill>
                <a:latin typeface="+mn-lt"/>
                <a:ea typeface="+mn-ea"/>
                <a:cs typeface="+mn-cs"/>
              </a:defRPr>
            </a:lvl5pPr>
            <a:lvl6pPr marL="1886453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44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436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427" indent="-171496" algn="l" defTabSz="685983" rtl="0" eaLnBrk="1" latinLnBrk="0" hangingPunct="1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5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1424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DE8E67C-6E91-B583-001D-CDFD04EA76F4}"/>
              </a:ext>
            </a:extLst>
          </p:cNvPr>
          <p:cNvGrpSpPr/>
          <p:nvPr/>
        </p:nvGrpSpPr>
        <p:grpSpPr>
          <a:xfrm>
            <a:off x="710144" y="3292521"/>
            <a:ext cx="896092" cy="429490"/>
            <a:chOff x="1015835" y="1178182"/>
            <a:chExt cx="896092" cy="470509"/>
          </a:xfrm>
        </p:grpSpPr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E0C7B6C4-E3C1-8BE1-78AF-5E23194DF867}"/>
                </a:ext>
              </a:extLst>
            </p:cNvPr>
            <p:cNvSpPr txBox="1">
              <a:spLocks/>
            </p:cNvSpPr>
            <p:nvPr/>
          </p:nvSpPr>
          <p:spPr>
            <a:xfrm>
              <a:off x="1015835" y="1178182"/>
              <a:ext cx="632856" cy="470509"/>
            </a:xfrm>
            <a:prstGeom prst="rect">
              <a:avLst/>
            </a:prstGeom>
          </p:spPr>
          <p:txBody>
            <a:bodyPr vert="horz" lIns="0" tIns="0" rIns="0" bIns="0" rtlCol="0" anchor="ctr">
              <a:noAutofit/>
            </a:bodyPr>
            <a:lstStyle>
              <a:lvl1pPr marL="171496" indent="-171496" algn="l" defTabSz="685983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rgbClr val="1F94D1"/>
                </a:buClr>
                <a:buFont typeface="Arial"/>
                <a:buChar char="•"/>
                <a:defRPr sz="2101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1pPr>
              <a:lvl2pPr marL="292100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Arial" panose="020B0604020202020204" pitchFamily="34" charset="0"/>
                <a:buChar char="–"/>
                <a:tabLst/>
                <a:defRPr sz="18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2pPr>
              <a:lvl3pPr marL="460375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60000"/>
                <a:buFont typeface="Arial" panose="020B0604020202020204" pitchFamily="34" charset="0"/>
                <a:buChar char="►"/>
                <a:tabLst/>
                <a:defRPr sz="150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3pPr>
              <a:lvl4pPr marL="573088" indent="-112713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Font typeface="Wingdings" panose="05000000000000000000" pitchFamily="2" charset="2"/>
                <a:buChar char="§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4pPr>
              <a:lvl5pPr marL="695325" indent="-122238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rgbClr val="1F94D1"/>
                </a:buClr>
                <a:buSzPct val="80000"/>
                <a:buFont typeface="Courier New" panose="02070309020205020404" pitchFamily="49" charset="0"/>
                <a:buChar char="o"/>
                <a:tabLst/>
                <a:defRPr sz="1350" kern="1200">
                  <a:solidFill>
                    <a:srgbClr val="00467B"/>
                  </a:solidFill>
                  <a:latin typeface="+mn-lt"/>
                  <a:ea typeface="+mn-ea"/>
                  <a:cs typeface="+mn-cs"/>
                </a:defRPr>
              </a:lvl5pPr>
              <a:lvl6pPr marL="1886453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9444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2436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5427" indent="-171496" algn="l" defTabSz="6859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85000"/>
                </a:lnSpc>
                <a:spcBef>
                  <a:spcPts val="0"/>
                </a:spcBef>
                <a:buNone/>
              </a:pPr>
              <a:r>
                <a:rPr lang="en-US" sz="2800" b="1" dirty="0">
                  <a:solidFill>
                    <a:srgbClr val="14243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04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D707BBC-4F66-FDDE-3630-2BCAAB6FF517}"/>
                </a:ext>
              </a:extLst>
            </p:cNvPr>
            <p:cNvCxnSpPr>
              <a:cxnSpLocks/>
            </p:cNvCxnSpPr>
            <p:nvPr/>
          </p:nvCxnSpPr>
          <p:spPr>
            <a:xfrm>
              <a:off x="1911927" y="1198690"/>
              <a:ext cx="0" cy="374073"/>
            </a:xfrm>
            <a:prstGeom prst="line">
              <a:avLst/>
            </a:prstGeom>
            <a:ln w="25400" cap="rnd">
              <a:solidFill>
                <a:srgbClr val="00B0F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238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611075-8488-4919-BFE1-9967C0236E8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321C68-D04E-45E9-8E24-C6FB8F3C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Cost Estimating Updates</a:t>
            </a:r>
          </a:p>
        </p:txBody>
      </p:sp>
    </p:spTree>
    <p:extLst>
      <p:ext uri="{BB962C8B-B14F-4D97-AF65-F5344CB8AC3E}">
        <p14:creationId xmlns:p14="http://schemas.microsoft.com/office/powerpoint/2010/main" val="597257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33986-3C6F-C6BB-558A-D56EC47E5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68D7E-011C-0B84-44EF-4A314590E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638" y="220886"/>
            <a:ext cx="6231458" cy="1161287"/>
          </a:xfrm>
        </p:spPr>
        <p:txBody>
          <a:bodyPr/>
          <a:lstStyle/>
          <a:p>
            <a:r>
              <a:rPr lang="en-CA" dirty="0"/>
              <a:t>O&amp;M cost breakdown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F4F251-C66B-D7AE-F29D-F4CCAD4F676A}"/>
              </a:ext>
            </a:extLst>
          </p:cNvPr>
          <p:cNvSpPr txBox="1"/>
          <p:nvPr/>
        </p:nvSpPr>
        <p:spPr>
          <a:xfrm>
            <a:off x="1394638" y="6483225"/>
            <a:ext cx="9166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* Replacement of critical components in 2034). 		                                        </a:t>
            </a:r>
            <a:r>
              <a:rPr lang="en-CA" sz="1400" dirty="0"/>
              <a:t>Costs in 2026 US$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E61E3948-16C5-936F-5691-CC1AF2A40D54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2712489237"/>
              </p:ext>
            </p:extLst>
          </p:nvPr>
        </p:nvGraphicFramePr>
        <p:xfrm>
          <a:off x="1270813" y="1104900"/>
          <a:ext cx="10035363" cy="3201952"/>
        </p:xfrm>
        <a:graphic>
          <a:graphicData uri="http://schemas.openxmlformats.org/drawingml/2006/table">
            <a:tbl>
              <a:tblPr/>
              <a:tblGrid>
                <a:gridCol w="1376778">
                  <a:extLst>
                    <a:ext uri="{9D8B030D-6E8A-4147-A177-3AD203B41FA5}">
                      <a16:colId xmlns:a16="http://schemas.microsoft.com/office/drawing/2014/main" val="1192001442"/>
                    </a:ext>
                  </a:extLst>
                </a:gridCol>
                <a:gridCol w="1790597">
                  <a:extLst>
                    <a:ext uri="{9D8B030D-6E8A-4147-A177-3AD203B41FA5}">
                      <a16:colId xmlns:a16="http://schemas.microsoft.com/office/drawing/2014/main" val="1016927013"/>
                    </a:ext>
                  </a:extLst>
                </a:gridCol>
                <a:gridCol w="1716997">
                  <a:extLst>
                    <a:ext uri="{9D8B030D-6E8A-4147-A177-3AD203B41FA5}">
                      <a16:colId xmlns:a16="http://schemas.microsoft.com/office/drawing/2014/main" val="1327231567"/>
                    </a:ext>
                  </a:extLst>
                </a:gridCol>
                <a:gridCol w="1716997">
                  <a:extLst>
                    <a:ext uri="{9D8B030D-6E8A-4147-A177-3AD203B41FA5}">
                      <a16:colId xmlns:a16="http://schemas.microsoft.com/office/drawing/2014/main" val="2807759429"/>
                    </a:ext>
                  </a:extLst>
                </a:gridCol>
                <a:gridCol w="1716997">
                  <a:extLst>
                    <a:ext uri="{9D8B030D-6E8A-4147-A177-3AD203B41FA5}">
                      <a16:colId xmlns:a16="http://schemas.microsoft.com/office/drawing/2014/main" val="3526065549"/>
                    </a:ext>
                  </a:extLst>
                </a:gridCol>
                <a:gridCol w="1716997">
                  <a:extLst>
                    <a:ext uri="{9D8B030D-6E8A-4147-A177-3AD203B41FA5}">
                      <a16:colId xmlns:a16="http://schemas.microsoft.com/office/drawing/2014/main" val="831085723"/>
                    </a:ext>
                  </a:extLst>
                </a:gridCol>
              </a:tblGrid>
              <a:tr h="968424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</a:rPr>
                        <a:t>O&amp;M Items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C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</a:rPr>
                        <a:t>Alt. 0 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</a:rPr>
                        <a:t>No Action*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C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</a:rPr>
                        <a:t>Alt. 1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</a:rPr>
                        <a:t>Rehab and Operational Continuity </a:t>
                      </a: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</a:rPr>
                        <a:t>​​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C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</a:rPr>
                        <a:t>Alt. 2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</a:rPr>
                        <a:t>Rehab and Optimized Modern Configuration​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CB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</a:rPr>
                        <a:t>Alt. 3</a:t>
                      </a:r>
                    </a:p>
                    <a:p>
                      <a:pPr algn="ctr" fontAlgn="ctr">
                        <a:buNone/>
                      </a:pPr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</a:rPr>
                        <a:t>Rehab and High-Quality Effluent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C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096004"/>
                  </a:ext>
                </a:extLst>
              </a:tr>
              <a:tr h="558382">
                <a:tc>
                  <a:txBody>
                    <a:bodyPr/>
                    <a:lstStyle/>
                    <a:p>
                      <a:pPr marL="91440" lvl="0" algn="l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</a:rPr>
                        <a:t>Utilities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CB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Energy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 +0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+0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-$10,000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+$59,000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3222121"/>
                  </a:ext>
                </a:extLst>
              </a:tr>
              <a:tr h="558382">
                <a:tc rowSpan="2">
                  <a:txBody>
                    <a:bodyPr/>
                    <a:lstStyle/>
                    <a:p>
                      <a:pPr marL="91440" lvl="0" algn="l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</a:rPr>
                        <a:t>New Expenses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CB9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Chemical Cost - MBR cleaning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E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 $ -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E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 $ -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E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 $ -  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E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 $ +2,000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911217"/>
                  </a:ext>
                </a:extLst>
              </a:tr>
              <a:tr h="558382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WWTP spare parts/ short lived assets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+0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+$45,000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+$77,000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+$19,000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8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532944"/>
                  </a:ext>
                </a:extLst>
              </a:tr>
              <a:tr h="558382"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</a:rPr>
                        <a:t>Net Annual O&amp;M Increase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CB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$ 0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E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$ 45,000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E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$ 67,000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EE6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</a:rPr>
                        <a:t> $ 80,000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E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9157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8204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8D8AB-4C0C-4B33-D07B-C972A0F42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Alternatives Capital Costs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5182DD6-AEE1-43CA-BDE0-B0EF273CD1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5499031"/>
              </p:ext>
            </p:extLst>
          </p:nvPr>
        </p:nvGraphicFramePr>
        <p:xfrm>
          <a:off x="1572898" y="1601558"/>
          <a:ext cx="9046203" cy="46962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0911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8690D-28AD-15F4-819F-554B9CD99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DA6DC3-8EDA-E888-BD11-814407ED95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EB9BFA1-79A4-74E6-91DB-2DB913474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4880" y="2978220"/>
            <a:ext cx="8192770" cy="1569660"/>
          </a:xfrm>
        </p:spPr>
        <p:txBody>
          <a:bodyPr/>
          <a:lstStyle/>
          <a:p>
            <a:r>
              <a:rPr lang="en-US" dirty="0"/>
              <a:t>Effluent Quality Update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673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43516-36B8-954D-A861-28245347D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Current Water Recycle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25498-0B32-5E02-5132-EB051B454789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75465" y="1417060"/>
            <a:ext cx="10301369" cy="800219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1800" dirty="0"/>
              <a:t>All alternatives are compatible with MCCSD’s expanded non-potable recycled water program.</a:t>
            </a:r>
          </a:p>
          <a:p>
            <a:pPr>
              <a:spcBef>
                <a:spcPts val="1200"/>
              </a:spcBef>
            </a:pPr>
            <a:r>
              <a:rPr lang="en-US" sz="1800" dirty="0"/>
              <a:t>All three alternatives preserve a reuse pathway</a:t>
            </a:r>
          </a:p>
        </p:txBody>
      </p:sp>
      <p:pic>
        <p:nvPicPr>
          <p:cNvPr id="4" name="Picture 3" descr="/mnt/data/f67d023635.png">
            <a:extLst>
              <a:ext uri="{FF2B5EF4-FFF2-40B4-BE49-F238E27FC236}">
                <a16:creationId xmlns:a16="http://schemas.microsoft.com/office/drawing/2014/main" id="{3EA212D2-E613-7D4F-3973-9C4EE474F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2190" y="2540759"/>
            <a:ext cx="5472012" cy="364800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3B0F04-99E7-346D-1582-411DE2974243}"/>
              </a:ext>
            </a:extLst>
          </p:cNvPr>
          <p:cNvSpPr txBox="1">
            <a:spLocks/>
          </p:cNvSpPr>
          <p:nvPr/>
        </p:nvSpPr>
        <p:spPr>
          <a:xfrm>
            <a:off x="875465" y="2217279"/>
            <a:ext cx="5262932" cy="227754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3CB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2163DB"/>
              </a:buClr>
              <a:buFont typeface="Segoe UI" panose="020B0502040204020203" pitchFamily="34" charset="0"/>
              <a:buChar char="»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73152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AA41A"/>
              </a:buClr>
              <a:buFont typeface="Segoe UI" panose="020B0502040204020203" pitchFamily="34" charset="0"/>
              <a:buChar char="−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▪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‑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2000" b="1" dirty="0"/>
              <a:t>MBR (Alternative 3)</a:t>
            </a:r>
            <a:r>
              <a:rPr lang="en-US" sz="2000" dirty="0"/>
              <a:t> provides the highest quality effluent.</a:t>
            </a:r>
          </a:p>
          <a:p>
            <a:pPr lvl="1">
              <a:spcBef>
                <a:spcPts val="1200"/>
              </a:spcBef>
            </a:pPr>
            <a:r>
              <a:rPr lang="en-US" sz="1800" dirty="0"/>
              <a:t>The membrane provides a physical solids barrier.</a:t>
            </a:r>
          </a:p>
          <a:p>
            <a:pPr lvl="1">
              <a:spcBef>
                <a:spcPts val="1200"/>
              </a:spcBef>
            </a:pPr>
            <a:r>
              <a:rPr lang="en-US" sz="1800" dirty="0"/>
              <a:t>Has consistently low-turbidity effluent.</a:t>
            </a:r>
          </a:p>
          <a:p>
            <a:pPr lvl="1">
              <a:spcBef>
                <a:spcPts val="1200"/>
              </a:spcBef>
            </a:pPr>
            <a:endParaRPr lang="en-US" sz="1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5A13943-1155-7EF7-51C4-BA497437446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19" t="2318" r="41819" b="69565"/>
          <a:stretch>
            <a:fillRect/>
          </a:stretch>
        </p:blipFill>
        <p:spPr>
          <a:xfrm>
            <a:off x="443275" y="4319656"/>
            <a:ext cx="5695122" cy="192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6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3F9B-5321-DE2F-A67E-89D1E902D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E1205-2BBC-3872-2280-48172C14C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2"/>
            <a:ext cx="9025128" cy="702394"/>
          </a:xfrm>
        </p:spPr>
        <p:txBody>
          <a:bodyPr/>
          <a:lstStyle/>
          <a:p>
            <a:r>
              <a:rPr lang="en-US" dirty="0"/>
              <a:t>Microplastic Removal potential: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3AF485A-80FE-1A8B-444A-1558CEEBEF94}"/>
              </a:ext>
            </a:extLst>
          </p:cNvPr>
          <p:cNvGrpSpPr/>
          <p:nvPr/>
        </p:nvGrpSpPr>
        <p:grpSpPr>
          <a:xfrm>
            <a:off x="557417" y="1588997"/>
            <a:ext cx="2660073" cy="1828800"/>
            <a:chOff x="668528" y="1600200"/>
            <a:chExt cx="3218688" cy="1828800"/>
          </a:xfrm>
        </p:grpSpPr>
        <p:sp>
          <p:nvSpPr>
            <p:cNvPr id="43" name="Shape 3">
              <a:extLst>
                <a:ext uri="{FF2B5EF4-FFF2-40B4-BE49-F238E27FC236}">
                  <a16:creationId xmlns:a16="http://schemas.microsoft.com/office/drawing/2014/main" id="{8E3E7DA2-D43D-6730-530A-F29C790C0656}"/>
                </a:ext>
              </a:extLst>
            </p:cNvPr>
            <p:cNvSpPr/>
            <p:nvPr/>
          </p:nvSpPr>
          <p:spPr>
            <a:xfrm>
              <a:off x="668528" y="1600200"/>
              <a:ext cx="3218688" cy="18288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D9E1E8"/>
              </a:solidFill>
              <a:prstDash val="solid"/>
            </a:ln>
            <a:effectLst>
              <a:outerShdw blurRad="12700" dist="3810" dir="2700000" algn="bl" rotWithShape="0">
                <a:srgbClr val="000000">
                  <a:alpha val="11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 4">
              <a:extLst>
                <a:ext uri="{FF2B5EF4-FFF2-40B4-BE49-F238E27FC236}">
                  <a16:creationId xmlns:a16="http://schemas.microsoft.com/office/drawing/2014/main" id="{35D3266D-A778-DB01-8CE1-E9436E970E31}"/>
                </a:ext>
              </a:extLst>
            </p:cNvPr>
            <p:cNvSpPr/>
            <p:nvPr/>
          </p:nvSpPr>
          <p:spPr>
            <a:xfrm>
              <a:off x="869695" y="1801368"/>
              <a:ext cx="1676896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chemeClr val="accent1"/>
                  </a:solidFill>
                </a:rPr>
                <a:t>Alternative 1</a:t>
              </a:r>
            </a:p>
          </p:txBody>
        </p:sp>
        <p:sp>
          <p:nvSpPr>
            <p:cNvPr id="47" name="Text 5">
              <a:extLst>
                <a:ext uri="{FF2B5EF4-FFF2-40B4-BE49-F238E27FC236}">
                  <a16:creationId xmlns:a16="http://schemas.microsoft.com/office/drawing/2014/main" id="{80991045-62ED-D8ED-03F6-D98D4F31F56B}"/>
                </a:ext>
              </a:extLst>
            </p:cNvPr>
            <p:cNvSpPr/>
            <p:nvPr/>
          </p:nvSpPr>
          <p:spPr>
            <a:xfrm>
              <a:off x="869696" y="2093976"/>
              <a:ext cx="2816352" cy="3931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fontScale="92500"/>
            </a:bodyPr>
            <a:lstStyle/>
            <a:p>
              <a:pPr marL="0" indent="0" algn="ctr">
                <a:buNone/>
              </a:pPr>
              <a:r>
                <a:rPr lang="en-US" sz="1650" dirty="0">
                  <a:solidFill>
                    <a:srgbClr val="20384F"/>
                  </a:solidFill>
                </a:rPr>
                <a:t>Two Concentric BNR Trains</a:t>
              </a:r>
              <a:endParaRPr lang="en-US" sz="1650" dirty="0"/>
            </a:p>
          </p:txBody>
        </p:sp>
        <p:sp>
          <p:nvSpPr>
            <p:cNvPr id="49" name="Text 6">
              <a:extLst>
                <a:ext uri="{FF2B5EF4-FFF2-40B4-BE49-F238E27FC236}">
                  <a16:creationId xmlns:a16="http://schemas.microsoft.com/office/drawing/2014/main" id="{A8023BC8-157C-0423-627B-DD3C1C69627F}"/>
                </a:ext>
              </a:extLst>
            </p:cNvPr>
            <p:cNvSpPr/>
            <p:nvPr/>
          </p:nvSpPr>
          <p:spPr>
            <a:xfrm>
              <a:off x="869696" y="2587752"/>
              <a:ext cx="2816352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600" dirty="0">
                  <a:solidFill>
                    <a:schemeClr val="accent1"/>
                  </a:solidFill>
                </a:rPr>
                <a:t>92–94%</a:t>
              </a:r>
              <a:r>
                <a:rPr lang="en-US" sz="2600" b="1" baseline="30000" dirty="0">
                  <a:solidFill>
                    <a:schemeClr val="accent1"/>
                  </a:solidFill>
                </a:rPr>
                <a:t>*</a:t>
              </a:r>
            </a:p>
          </p:txBody>
        </p:sp>
        <p:sp>
          <p:nvSpPr>
            <p:cNvPr id="51" name="Text 7">
              <a:extLst>
                <a:ext uri="{FF2B5EF4-FFF2-40B4-BE49-F238E27FC236}">
                  <a16:creationId xmlns:a16="http://schemas.microsoft.com/office/drawing/2014/main" id="{3A4AD6D8-6F4E-A0A4-FF8D-AA2473CD9200}"/>
                </a:ext>
              </a:extLst>
            </p:cNvPr>
            <p:cNvSpPr/>
            <p:nvPr/>
          </p:nvSpPr>
          <p:spPr>
            <a:xfrm>
              <a:off x="869696" y="3118104"/>
              <a:ext cx="2816352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40" dirty="0">
                  <a:solidFill>
                    <a:srgbClr val="65727E"/>
                  </a:solidFill>
                </a:rPr>
                <a:t>BNR + clarifier + tertiary filtration</a:t>
              </a:r>
              <a:endParaRPr lang="en-US" sz="1040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E94D62D-C0D5-5CE9-34C9-5D12505B6AE5}"/>
              </a:ext>
            </a:extLst>
          </p:cNvPr>
          <p:cNvGrpSpPr/>
          <p:nvPr/>
        </p:nvGrpSpPr>
        <p:grpSpPr>
          <a:xfrm>
            <a:off x="3383745" y="1601695"/>
            <a:ext cx="2660073" cy="1828800"/>
            <a:chOff x="4188968" y="1600200"/>
            <a:chExt cx="3218688" cy="1828800"/>
          </a:xfrm>
        </p:grpSpPr>
        <p:sp>
          <p:nvSpPr>
            <p:cNvPr id="53" name="Shape 8">
              <a:extLst>
                <a:ext uri="{FF2B5EF4-FFF2-40B4-BE49-F238E27FC236}">
                  <a16:creationId xmlns:a16="http://schemas.microsoft.com/office/drawing/2014/main" id="{613E5009-645A-61BA-2E57-6579D2FEB570}"/>
                </a:ext>
              </a:extLst>
            </p:cNvPr>
            <p:cNvSpPr/>
            <p:nvPr/>
          </p:nvSpPr>
          <p:spPr>
            <a:xfrm>
              <a:off x="4188968" y="1600200"/>
              <a:ext cx="3218688" cy="18288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D9E1E8"/>
              </a:solidFill>
              <a:prstDash val="solid"/>
            </a:ln>
            <a:effectLst>
              <a:outerShdw blurRad="12700" dist="3810" dir="2700000" algn="bl" rotWithShape="0">
                <a:srgbClr val="000000">
                  <a:alpha val="11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Text 9">
              <a:extLst>
                <a:ext uri="{FF2B5EF4-FFF2-40B4-BE49-F238E27FC236}">
                  <a16:creationId xmlns:a16="http://schemas.microsoft.com/office/drawing/2014/main" id="{8D99223C-6D7F-EB1A-58C0-C48077CA4255}"/>
                </a:ext>
              </a:extLst>
            </p:cNvPr>
            <p:cNvSpPr/>
            <p:nvPr/>
          </p:nvSpPr>
          <p:spPr>
            <a:xfrm>
              <a:off x="4390135" y="1801368"/>
              <a:ext cx="1572769" cy="1828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chemeClr val="accent1">
                      <a:lumMod val="75000"/>
                    </a:schemeClr>
                  </a:solidFill>
                </a:rPr>
                <a:t>Alternative 2</a:t>
              </a:r>
            </a:p>
          </p:txBody>
        </p:sp>
        <p:sp>
          <p:nvSpPr>
            <p:cNvPr id="57" name="Text 10">
              <a:extLst>
                <a:ext uri="{FF2B5EF4-FFF2-40B4-BE49-F238E27FC236}">
                  <a16:creationId xmlns:a16="http://schemas.microsoft.com/office/drawing/2014/main" id="{A235E129-73F7-6C94-4EFD-9F857CE573DF}"/>
                </a:ext>
              </a:extLst>
            </p:cNvPr>
            <p:cNvSpPr/>
            <p:nvPr/>
          </p:nvSpPr>
          <p:spPr>
            <a:xfrm>
              <a:off x="4390136" y="2093976"/>
              <a:ext cx="2816352" cy="3931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650" dirty="0">
                  <a:solidFill>
                    <a:srgbClr val="20384F"/>
                  </a:solidFill>
                </a:rPr>
                <a:t>BNR + Concentric BNR</a:t>
              </a:r>
              <a:endParaRPr lang="en-US" sz="1650" dirty="0"/>
            </a:p>
          </p:txBody>
        </p:sp>
        <p:sp>
          <p:nvSpPr>
            <p:cNvPr id="59" name="Text 11">
              <a:extLst>
                <a:ext uri="{FF2B5EF4-FFF2-40B4-BE49-F238E27FC236}">
                  <a16:creationId xmlns:a16="http://schemas.microsoft.com/office/drawing/2014/main" id="{F3FB878E-CC31-24F8-C6C9-149B1845C242}"/>
                </a:ext>
              </a:extLst>
            </p:cNvPr>
            <p:cNvSpPr/>
            <p:nvPr/>
          </p:nvSpPr>
          <p:spPr>
            <a:xfrm>
              <a:off x="4390136" y="2587752"/>
              <a:ext cx="2816352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600" dirty="0">
                  <a:solidFill>
                    <a:schemeClr val="accent1">
                      <a:lumMod val="75000"/>
                    </a:schemeClr>
                  </a:solidFill>
                </a:rPr>
                <a:t>92–94%</a:t>
              </a:r>
              <a:r>
                <a:rPr lang="en-US" sz="2600" b="1" baseline="30000" dirty="0">
                  <a:solidFill>
                    <a:schemeClr val="accent1"/>
                  </a:solidFill>
                </a:rPr>
                <a:t>*</a:t>
              </a:r>
              <a:endParaRPr lang="en-US" sz="2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61" name="Text 12">
              <a:extLst>
                <a:ext uri="{FF2B5EF4-FFF2-40B4-BE49-F238E27FC236}">
                  <a16:creationId xmlns:a16="http://schemas.microsoft.com/office/drawing/2014/main" id="{C4342697-F261-088A-E769-59FEAF11F8D9}"/>
                </a:ext>
              </a:extLst>
            </p:cNvPr>
            <p:cNvSpPr/>
            <p:nvPr/>
          </p:nvSpPr>
          <p:spPr>
            <a:xfrm>
              <a:off x="4390136" y="3118104"/>
              <a:ext cx="2816352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40" dirty="0">
                  <a:solidFill>
                    <a:srgbClr val="65727E"/>
                  </a:solidFill>
                </a:rPr>
                <a:t>Both trains include tertiary filtration</a:t>
              </a:r>
              <a:endParaRPr lang="en-US" sz="104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02B4139-9791-588A-3CCD-C8C8A22F3CBC}"/>
              </a:ext>
            </a:extLst>
          </p:cNvPr>
          <p:cNvGrpSpPr/>
          <p:nvPr/>
        </p:nvGrpSpPr>
        <p:grpSpPr>
          <a:xfrm>
            <a:off x="6210073" y="1614393"/>
            <a:ext cx="2660073" cy="1828800"/>
            <a:chOff x="7709408" y="1600200"/>
            <a:chExt cx="3218688" cy="1828800"/>
          </a:xfrm>
        </p:grpSpPr>
        <p:sp>
          <p:nvSpPr>
            <p:cNvPr id="63" name="Shape 13">
              <a:extLst>
                <a:ext uri="{FF2B5EF4-FFF2-40B4-BE49-F238E27FC236}">
                  <a16:creationId xmlns:a16="http://schemas.microsoft.com/office/drawing/2014/main" id="{E3EEE3B6-C566-C5CD-8254-96076B6BA322}"/>
                </a:ext>
              </a:extLst>
            </p:cNvPr>
            <p:cNvSpPr/>
            <p:nvPr/>
          </p:nvSpPr>
          <p:spPr>
            <a:xfrm>
              <a:off x="7709408" y="1600200"/>
              <a:ext cx="3218688" cy="1828800"/>
            </a:xfrm>
            <a:prstGeom prst="roundRect">
              <a:avLst/>
            </a:prstGeom>
            <a:solidFill>
              <a:srgbClr val="FFFFFF"/>
            </a:solidFill>
            <a:ln w="12700">
              <a:solidFill>
                <a:srgbClr val="D9E1E8"/>
              </a:solidFill>
              <a:prstDash val="solid"/>
            </a:ln>
            <a:effectLst>
              <a:outerShdw blurRad="12700" dist="3810" dir="2700000" algn="bl" rotWithShape="0">
                <a:srgbClr val="000000">
                  <a:alpha val="11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Text 14">
              <a:extLst>
                <a:ext uri="{FF2B5EF4-FFF2-40B4-BE49-F238E27FC236}">
                  <a16:creationId xmlns:a16="http://schemas.microsoft.com/office/drawing/2014/main" id="{B15E4879-E58C-CE57-DE3E-EB73E38D4090}"/>
                </a:ext>
              </a:extLst>
            </p:cNvPr>
            <p:cNvSpPr/>
            <p:nvPr/>
          </p:nvSpPr>
          <p:spPr>
            <a:xfrm>
              <a:off x="7910577" y="1775972"/>
              <a:ext cx="1582486" cy="1920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Alternative 3</a:t>
              </a:r>
            </a:p>
          </p:txBody>
        </p:sp>
        <p:sp>
          <p:nvSpPr>
            <p:cNvPr id="67" name="Text 15">
              <a:extLst>
                <a:ext uri="{FF2B5EF4-FFF2-40B4-BE49-F238E27FC236}">
                  <a16:creationId xmlns:a16="http://schemas.microsoft.com/office/drawing/2014/main" id="{ECD88404-3C6C-20D0-CEF8-96D4056C2BC7}"/>
                </a:ext>
              </a:extLst>
            </p:cNvPr>
            <p:cNvSpPr/>
            <p:nvPr/>
          </p:nvSpPr>
          <p:spPr>
            <a:xfrm>
              <a:off x="7910576" y="2093976"/>
              <a:ext cx="2816352" cy="3931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>
                <a:buNone/>
              </a:pPr>
              <a:r>
                <a:rPr lang="en-US" sz="1650" dirty="0">
                  <a:solidFill>
                    <a:srgbClr val="20384F"/>
                  </a:solidFill>
                </a:rPr>
                <a:t>MBR + Concentric BNR</a:t>
              </a:r>
              <a:endParaRPr lang="en-US" sz="1650" dirty="0"/>
            </a:p>
          </p:txBody>
        </p:sp>
        <p:sp>
          <p:nvSpPr>
            <p:cNvPr id="69" name="Text 16">
              <a:extLst>
                <a:ext uri="{FF2B5EF4-FFF2-40B4-BE49-F238E27FC236}">
                  <a16:creationId xmlns:a16="http://schemas.microsoft.com/office/drawing/2014/main" id="{BEBFD662-86E0-F0C7-E73D-E5418DD3B9EA}"/>
                </a:ext>
              </a:extLst>
            </p:cNvPr>
            <p:cNvSpPr/>
            <p:nvPr/>
          </p:nvSpPr>
          <p:spPr>
            <a:xfrm>
              <a:off x="7910576" y="2587752"/>
              <a:ext cx="2816352" cy="4206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2600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92-99%</a:t>
              </a:r>
              <a:r>
                <a:rPr lang="en-US" sz="2600" b="1" baseline="30000" dirty="0">
                  <a:solidFill>
                    <a:schemeClr val="accent1"/>
                  </a:solidFill>
                </a:rPr>
                <a:t>*</a:t>
              </a:r>
              <a:endParaRPr lang="en-US" sz="2600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1" name="Text 17">
              <a:extLst>
                <a:ext uri="{FF2B5EF4-FFF2-40B4-BE49-F238E27FC236}">
                  <a16:creationId xmlns:a16="http://schemas.microsoft.com/office/drawing/2014/main" id="{CBA0D63E-8E73-D0EE-3635-FC9A210A9C5B}"/>
                </a:ext>
              </a:extLst>
            </p:cNvPr>
            <p:cNvSpPr/>
            <p:nvPr/>
          </p:nvSpPr>
          <p:spPr>
            <a:xfrm>
              <a:off x="7910576" y="3118104"/>
              <a:ext cx="2816352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40" dirty="0">
                  <a:solidFill>
                    <a:srgbClr val="65727E"/>
                  </a:solidFill>
                </a:rPr>
                <a:t>Parallel MBR and filtered BNR trains</a:t>
              </a:r>
              <a:endParaRPr lang="en-US" sz="1040" dirty="0"/>
            </a:p>
          </p:txBody>
        </p:sp>
      </p:grpSp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F2A182A2-775F-E8C8-14EE-7642C6AE2E9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49089" y="3669737"/>
            <a:ext cx="8054803" cy="2308324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000" dirty="0"/>
              <a:t>MBR provides a </a:t>
            </a:r>
            <a:r>
              <a:rPr lang="en-US" sz="2000" b="1" dirty="0"/>
              <a:t>physical membrane barrier </a:t>
            </a:r>
            <a:r>
              <a:rPr lang="en-US" sz="2000" dirty="0"/>
              <a:t>and can achieve </a:t>
            </a:r>
            <a:r>
              <a:rPr lang="en-US" sz="2000" b="1" dirty="0"/>
              <a:t>&gt;99% microplastic removal for MPs ≥ 0.1 mm.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All alternatives provide strong microplastic removal potential; MBR provides the strongest physical barrier for microplastic retention.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Actual removal varies with particle size, treatment configuration, operating conditions, and analytical methods.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B82AB5-38CD-BFA7-8639-AECCE1292556}"/>
              </a:ext>
            </a:extLst>
          </p:cNvPr>
          <p:cNvSpPr txBox="1"/>
          <p:nvPr/>
        </p:nvSpPr>
        <p:spPr>
          <a:xfrm>
            <a:off x="448555" y="6120748"/>
            <a:ext cx="9857232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b="1" dirty="0"/>
              <a:t>*</a:t>
            </a:r>
            <a:r>
              <a:rPr lang="en-US" sz="1200" dirty="0"/>
              <a:t> </a:t>
            </a:r>
            <a:r>
              <a:rPr lang="en-US" sz="1200" b="1" dirty="0"/>
              <a:t>Estimated performance based on reported performances from the literature. Results will differ from case to case.</a:t>
            </a:r>
          </a:p>
          <a:p>
            <a:pPr>
              <a:spcAft>
                <a:spcPts val="600"/>
              </a:spcAft>
            </a:pPr>
            <a:r>
              <a:rPr lang="en-US" sz="1200" b="1" dirty="0"/>
              <a:t>Source: </a:t>
            </a:r>
            <a:r>
              <a:rPr lang="en-US" sz="1200" dirty="0"/>
              <a:t>Navigating microplastics in wastewater treatment: understanding analysis, mitigation, removal strategies, impact, and current knowledge gaps. Journal of Environmental Chemical Engineering 12.6 (2024): 114792.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E765A2-C812-FF03-CBE9-A6ED52EF7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4512" y="1334809"/>
            <a:ext cx="2971905" cy="416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98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F9A2B-FA3A-4703-AD5E-16E8639EC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4693CA1-F841-03CF-C8BA-8D16322381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03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9EC8D2-EE6A-12C2-BEE3-DE1B59503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740" y="3200988"/>
            <a:ext cx="8694420" cy="919908"/>
          </a:xfrm>
        </p:spPr>
        <p:txBody>
          <a:bodyPr/>
          <a:lstStyle/>
          <a:p>
            <a:r>
              <a:rPr lang="en-US" dirty="0"/>
              <a:t>Non-Monetary Evaluation Criteria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558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56F58-DDD4-0C9A-2658-747972D2E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EB93D-34A1-ABCB-1E75-DBD37CA57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Non-Monetary Evaluation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010BE6-9CCC-B6A1-E162-02710763EA7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24127" y="1304818"/>
            <a:ext cx="10606219" cy="1554272"/>
          </a:xfrm>
        </p:spPr>
        <p:txBody>
          <a:bodyPr vert="horz" wrap="square" lIns="91440" tIns="45720" rIns="91440" bIns="45720" rtlCol="0">
            <a:spAutoFit/>
          </a:bodyPr>
          <a:lstStyle/>
          <a:p>
            <a:r>
              <a:rPr lang="en-US" sz="2000" dirty="0">
                <a:latin typeface="Segoe UI"/>
                <a:cs typeface="Segoe UI"/>
              </a:rPr>
              <a:t>Alternatives are ranked on each criterion from 1 (worst) to 5 (best), as shown in the table.</a:t>
            </a:r>
          </a:p>
          <a:p>
            <a:r>
              <a:rPr lang="en-US" sz="2000" dirty="0">
                <a:latin typeface="Segoe UI"/>
                <a:cs typeface="Segoe UI"/>
              </a:rPr>
              <a:t>Rankings are weighted and summed to calculate a total weighted score.</a:t>
            </a:r>
          </a:p>
          <a:p>
            <a:r>
              <a:rPr lang="en-US" sz="2000" dirty="0">
                <a:latin typeface="Segoe UI"/>
                <a:cs typeface="Segoe UI"/>
              </a:rPr>
              <a:t>The highest total weighted score is the most favorable.</a:t>
            </a:r>
          </a:p>
          <a:p>
            <a:endParaRPr lang="en-US" sz="2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D3121B0-9E78-8355-8315-1323E296C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1369501"/>
              </p:ext>
            </p:extLst>
          </p:nvPr>
        </p:nvGraphicFramePr>
        <p:xfrm>
          <a:off x="792890" y="2685354"/>
          <a:ext cx="1060622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3501">
                  <a:extLst>
                    <a:ext uri="{9D8B030D-6E8A-4147-A177-3AD203B41FA5}">
                      <a16:colId xmlns:a16="http://schemas.microsoft.com/office/drawing/2014/main" val="1265256949"/>
                    </a:ext>
                  </a:extLst>
                </a:gridCol>
                <a:gridCol w="1306332">
                  <a:extLst>
                    <a:ext uri="{9D8B030D-6E8A-4147-A177-3AD203B41FA5}">
                      <a16:colId xmlns:a16="http://schemas.microsoft.com/office/drawing/2014/main" val="3351714714"/>
                    </a:ext>
                  </a:extLst>
                </a:gridCol>
                <a:gridCol w="2292129">
                  <a:extLst>
                    <a:ext uri="{9D8B030D-6E8A-4147-A177-3AD203B41FA5}">
                      <a16:colId xmlns:a16="http://schemas.microsoft.com/office/drawing/2014/main" val="839999982"/>
                    </a:ext>
                  </a:extLst>
                </a:gridCol>
                <a:gridCol w="2292129">
                  <a:extLst>
                    <a:ext uri="{9D8B030D-6E8A-4147-A177-3AD203B41FA5}">
                      <a16:colId xmlns:a16="http://schemas.microsoft.com/office/drawing/2014/main" val="2964873457"/>
                    </a:ext>
                  </a:extLst>
                </a:gridCol>
                <a:gridCol w="2292129">
                  <a:extLst>
                    <a:ext uri="{9D8B030D-6E8A-4147-A177-3AD203B41FA5}">
                      <a16:colId xmlns:a16="http://schemas.microsoft.com/office/drawing/2014/main" val="1178957969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/>
                        <a:t>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Weight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Alternative 1</a:t>
                      </a:r>
                    </a:p>
                    <a:p>
                      <a:pPr algn="ctr"/>
                      <a:r>
                        <a:rPr lang="en-US" dirty="0"/>
                        <a:t>(Concentric Plant)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Alternative 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(Modern Plant)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Alternative 3</a:t>
                      </a:r>
                    </a:p>
                    <a:p>
                      <a:pPr algn="ctr"/>
                      <a:r>
                        <a:rPr lang="en-US" dirty="0"/>
                        <a:t>(MBR Plant)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33209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/>
                        <a:t>Footprint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2948578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/>
                        <a:t>Robustness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3687325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Constructability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6797585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/>
                        <a:t>Longevity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52345438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/>
                        <a:t>O&amp;M Complexity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2704917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dirty="0"/>
                        <a:t>Effluent 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83120227"/>
                  </a:ext>
                </a:extLst>
              </a:tr>
              <a:tr h="457200">
                <a:tc gridSpan="2"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TOTAL WEIGHTED SCORE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3.40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3.70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8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3.80</a:t>
                      </a: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885839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9584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BC87C-0A4D-8CC4-BD08-4F7AE6468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C95C643-9D6A-0BF2-B923-97CCBE411E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04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8716C56-8E43-8075-18E6-C9D5E4C35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4880" y="3006964"/>
            <a:ext cx="6710680" cy="830997"/>
          </a:xfrm>
        </p:spPr>
        <p:txBody>
          <a:bodyPr/>
          <a:lstStyle/>
          <a:p>
            <a:r>
              <a:rPr lang="en-US"/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110097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6EDEA74-1930-B274-90BD-F1386CAFA30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3287" y="4065195"/>
            <a:ext cx="2522422" cy="1323439"/>
          </a:xfrm>
        </p:spPr>
        <p:txBody>
          <a:bodyPr/>
          <a:lstStyle/>
          <a:p>
            <a:r>
              <a:rPr lang="en-CA"/>
              <a:t>Anna Malakian</a:t>
            </a:r>
          </a:p>
          <a:p>
            <a:r>
              <a:rPr lang="en-CA"/>
              <a:t>Sam Reifsnyder</a:t>
            </a:r>
          </a:p>
          <a:p>
            <a:r>
              <a:rPr lang="en-CA"/>
              <a:t>Bernardo Castro</a:t>
            </a:r>
          </a:p>
          <a:p>
            <a:r>
              <a:rPr lang="en-CA"/>
              <a:t>Allie McCurdy</a:t>
            </a:r>
          </a:p>
          <a:p>
            <a:endParaRPr lang="en-CA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508AF2-AAEA-C31E-53A5-A3EC2E812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87" y="2968663"/>
            <a:ext cx="2522422" cy="584775"/>
          </a:xfrm>
        </p:spPr>
        <p:txBody>
          <a:bodyPr/>
          <a:lstStyle/>
          <a:p>
            <a:r>
              <a:rPr lang="en-US" sz="3200"/>
              <a:t>Thank you!</a:t>
            </a:r>
            <a:endParaRPr lang="en-CA" sz="32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E1AEC-CE27-8CA2-BD3C-FE590E4FB0C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8D365B-7D39-6AD6-2930-7B853396B3F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C597B6-A9BB-D743-8B9E-BD7313FA146F}"/>
              </a:ext>
            </a:extLst>
          </p:cNvPr>
          <p:cNvSpPr>
            <a:spLocks noGrp="1"/>
          </p:cNvSpPr>
          <p:nvPr>
            <p:ph sz="quarter" idx="6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5B5FF66-069A-B659-08C0-B62D95790B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434771" y="1375090"/>
            <a:ext cx="8599548" cy="5000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A7B33638-FEDB-C53B-8E04-46BA6EE9AC72}"/>
              </a:ext>
            </a:extLst>
          </p:cNvPr>
          <p:cNvSpPr txBox="1">
            <a:spLocks noChangeArrowheads="1"/>
          </p:cNvSpPr>
          <p:nvPr/>
        </p:nvSpPr>
        <p:spPr>
          <a:xfrm>
            <a:off x="3434771" y="293135"/>
            <a:ext cx="9025128" cy="677108"/>
          </a:xfrm>
          <a:prstGeom prst="rect">
            <a:avLst/>
          </a:prstGeom>
        </p:spPr>
        <p:txBody>
          <a:bodyPr vert="horz" wrap="square" lIns="0" tIns="45720" rIns="91440" bIns="45720" rtlCol="0" anchor="b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800" kern="120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en-US" b="1">
                <a:solidFill>
                  <a:schemeClr val="tx1"/>
                </a:solidFill>
              </a:rPr>
              <a:t>Next Steps</a:t>
            </a:r>
            <a:endParaRPr lang="en-US" altLang="en-US" b="1">
              <a:solidFill>
                <a:schemeClr val="tx1"/>
              </a:solidFill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D012827-EE7C-E7DC-90AF-E6D5B2CF2E59}"/>
              </a:ext>
            </a:extLst>
          </p:cNvPr>
          <p:cNvSpPr txBox="1">
            <a:spLocks/>
          </p:cNvSpPr>
          <p:nvPr/>
        </p:nvSpPr>
        <p:spPr>
          <a:xfrm>
            <a:off x="3434771" y="1537502"/>
            <a:ext cx="8764210" cy="2862322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3CB9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2163DB"/>
              </a:buClr>
              <a:buFont typeface="Segoe UI" panose="020B0502040204020203" pitchFamily="34" charset="0"/>
              <a:buChar char="»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73152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AA41A"/>
              </a:buClr>
              <a:buFont typeface="Segoe UI" panose="020B0502040204020203" pitchFamily="34" charset="0"/>
              <a:buChar char="−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▪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‑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r>
              <a:rPr lang="en-US" b="1" dirty="0"/>
              <a:t>Oct 30 - </a:t>
            </a:r>
            <a:r>
              <a:rPr lang="en-US" dirty="0"/>
              <a:t>Proposed Alternative and Recommendations (Section 6 and 7)</a:t>
            </a:r>
          </a:p>
          <a:p>
            <a:pPr>
              <a:spcAft>
                <a:spcPts val="1200"/>
              </a:spcAft>
            </a:pPr>
            <a:r>
              <a:rPr lang="en-US" b="1" dirty="0"/>
              <a:t>Nov 27 - </a:t>
            </a:r>
            <a:r>
              <a:rPr lang="en-US" dirty="0"/>
              <a:t>Draft PER submittal</a:t>
            </a:r>
          </a:p>
          <a:p>
            <a:pPr>
              <a:spcAft>
                <a:spcPts val="1200"/>
              </a:spcAft>
            </a:pPr>
            <a:r>
              <a:rPr lang="en-US" b="1" dirty="0"/>
              <a:t>Dec 21 -</a:t>
            </a:r>
            <a:r>
              <a:rPr lang="en-US" dirty="0"/>
              <a:t> Final PER</a:t>
            </a:r>
          </a:p>
          <a:p>
            <a:pPr>
              <a:spcAft>
                <a:spcPts val="1200"/>
              </a:spcAft>
            </a:pPr>
            <a:endParaRPr lang="en-US" sz="1600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69748884"/>
      </p:ext>
    </p:extLst>
  </p:cSld>
  <p:clrMapOvr>
    <a:masterClrMapping/>
  </p:clrMapOvr>
</p:sld>
</file>

<file path=ppt/theme/theme1.xml><?xml version="1.0" encoding="utf-8"?>
<a:theme xmlns:a="http://schemas.openxmlformats.org/drawingml/2006/main" name="Carollo2023">
  <a:themeElements>
    <a:clrScheme name="Custom 1">
      <a:dk1>
        <a:srgbClr val="000000"/>
      </a:dk1>
      <a:lt1>
        <a:srgbClr val="FFFFFF"/>
      </a:lt1>
      <a:dk2>
        <a:srgbClr val="333333"/>
      </a:dk2>
      <a:lt2>
        <a:srgbClr val="E6E6E6"/>
      </a:lt2>
      <a:accent1>
        <a:srgbClr val="003CB9"/>
      </a:accent1>
      <a:accent2>
        <a:srgbClr val="15A3EB"/>
      </a:accent2>
      <a:accent3>
        <a:srgbClr val="012060"/>
      </a:accent3>
      <a:accent4>
        <a:srgbClr val="FAA41A"/>
      </a:accent4>
      <a:accent5>
        <a:srgbClr val="E6E6E6"/>
      </a:accent5>
      <a:accent6>
        <a:srgbClr val="1CBEA8"/>
      </a:accent6>
      <a:hlink>
        <a:srgbClr val="003CB9"/>
      </a:hlink>
      <a:folHlink>
        <a:srgbClr val="15A3EB"/>
      </a:folHlink>
    </a:clrScheme>
    <a:fontScheme name="Carollo Powerpoint Fonts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3CarolloPowerPointTemplate_Widescreen.potx" id="{489DAE8C-7F18-4FFD-9AB0-C8D32DB80118}" vid="{F4E0B118-89C8-4E95-AEF6-C7E925DAE7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3b5969-a852-41c0-9b17-dd7b4f15cac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2B0D38A09A6C468124ABAA9F415F59" ma:contentTypeVersion="11" ma:contentTypeDescription="Create a new document." ma:contentTypeScope="" ma:versionID="92e0c2764fe94dcde3a8ed1754a3c41a">
  <xsd:schema xmlns:xsd="http://www.w3.org/2001/XMLSchema" xmlns:xs="http://www.w3.org/2001/XMLSchema" xmlns:p="http://schemas.microsoft.com/office/2006/metadata/properties" xmlns:ns3="663b5969-a852-41c0-9b17-dd7b4f15cac7" targetNamespace="http://schemas.microsoft.com/office/2006/metadata/properties" ma:root="true" ma:fieldsID="1194559367385cf39c371569c71b5289" ns3:_="">
    <xsd:import namespace="663b5969-a852-41c0-9b17-dd7b4f15cac7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3b5969-a852-41c0-9b17-dd7b4f15cac7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1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70BC08-981A-45F0-9C4E-FDC6105956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8321DF-3AE4-4C75-ACC2-714FC79CC230}">
  <ds:schemaRefs>
    <ds:schemaRef ds:uri="http://www.w3.org/XML/1998/namespace"/>
    <ds:schemaRef ds:uri="http://purl.org/dc/elements/1.1/"/>
    <ds:schemaRef ds:uri="http://purl.org/dc/dcmitype/"/>
    <ds:schemaRef ds:uri="http://schemas.microsoft.com/office/2006/documentManagement/types"/>
    <ds:schemaRef ds:uri="663b5969-a852-41c0-9b17-dd7b4f15cac7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D5468A3-2D0A-4782-A047-A967AFDA26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3b5969-a852-41c0-9b17-dd7b4f15ca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7753</TotalTime>
  <Words>539</Words>
  <Application>Microsoft Office PowerPoint</Application>
  <PresentationFormat>Widescreen</PresentationFormat>
  <Paragraphs>140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Aptos Narrow</vt:lpstr>
      <vt:lpstr>Arial</vt:lpstr>
      <vt:lpstr>Arial Black</vt:lpstr>
      <vt:lpstr>Arial Narrow</vt:lpstr>
      <vt:lpstr>Calibri</vt:lpstr>
      <vt:lpstr>Segoe UI</vt:lpstr>
      <vt:lpstr>Segoe UI Black</vt:lpstr>
      <vt:lpstr>Segoe UI Light</vt:lpstr>
      <vt:lpstr>Segoe UI Semibold</vt:lpstr>
      <vt:lpstr>Carollo2023</vt:lpstr>
      <vt:lpstr>Mendocino, CA</vt:lpstr>
      <vt:lpstr>AGENDA</vt:lpstr>
      <vt:lpstr>Cost Estimating Updates</vt:lpstr>
      <vt:lpstr>O&amp;M cost breakdown</vt:lpstr>
      <vt:lpstr>Alternatives Capital Costs</vt:lpstr>
      <vt:lpstr>Effluent Quality Update </vt:lpstr>
      <vt:lpstr>Supporting Current Water Recycle Program</vt:lpstr>
      <vt:lpstr>Microplastic Removal potential:</vt:lpstr>
      <vt:lpstr>Non-Monetary Evaluation Criteria </vt:lpstr>
      <vt:lpstr>Non-Monetary Evaluation Criteria</vt:lpstr>
      <vt:lpstr>Next Steps</vt:lpstr>
      <vt:lpstr>Thank you!</vt:lpstr>
    </vt:vector>
  </TitlesOfParts>
  <Company>Carollo Engineers,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Valley Rancheria Water District Band of Pomo Indians</dc:title>
  <dc:creator>Sam Reifsnyder</dc:creator>
  <cp:lastModifiedBy>Sam Reifsnyder</cp:lastModifiedBy>
  <cp:revision>33</cp:revision>
  <cp:lastPrinted>2022-09-29T20:48:32Z</cp:lastPrinted>
  <dcterms:created xsi:type="dcterms:W3CDTF">2024-08-14T22:11:45Z</dcterms:created>
  <dcterms:modified xsi:type="dcterms:W3CDTF">2026-10-29T22:59:47Z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0x010100032B0D38A09A6C468124ABAA9F415F59</vt:lpwstr>
  </property>
  <property fmtid="{D5CDD505-2E9C-101B-9397-08002B2CF9AE}" pid="3" name="e3f09c3df709400db2417a7161762d62">
    <vt:lpwstr/>
  </property>
  <property fmtid="{D5CDD505-2E9C-101B-9397-08002B2CF9AE}" pid="4" name="Document Type">
    <vt:lpwstr/>
  </property>
  <property fmtid="{D5CDD505-2E9C-101B-9397-08002B2CF9AE}" pid="5" name="EPA_x0020_Subject">
    <vt:lpwstr/>
  </property>
  <property fmtid="{D5CDD505-2E9C-101B-9397-08002B2CF9AE}" pid="6" name="TaxKeyword">
    <vt:lpwstr/>
  </property>
  <property fmtid="{D5CDD505-2E9C-101B-9397-08002B2CF9AE}" pid="7" name="MediaServiceImageTags">
    <vt:lpwstr/>
  </property>
</Properties>
</file>